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93" r:id="rId4"/>
    <p:sldId id="258" r:id="rId5"/>
    <p:sldId id="285" r:id="rId6"/>
    <p:sldId id="287" r:id="rId7"/>
    <p:sldId id="294" r:id="rId8"/>
    <p:sldId id="265" r:id="rId9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124" userDrawn="1">
          <p15:clr>
            <a:srgbClr val="A4A3A4"/>
          </p15:clr>
        </p15:guide>
        <p15:guide id="3" orient="horz" pos="6344" userDrawn="1">
          <p15:clr>
            <a:srgbClr val="A4A3A4"/>
          </p15:clr>
        </p15:guide>
        <p15:guide id="4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E3B525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75" d="100"/>
          <a:sy n="75" d="100"/>
        </p:scale>
        <p:origin x="282" y="0"/>
      </p:cViewPr>
      <p:guideLst>
        <p:guide orient="horz" pos="344"/>
        <p:guide pos="11124"/>
        <p:guide orient="horz" pos="6344"/>
        <p:guide pos="6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10.10.2020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ck12.org/section/Magnetic-Fields-Physics-Intermediate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online.lifeliqe.com/app/scene/p_zver_pelika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k12.org/section/Magnetic-Fields/" TargetMode="External"/><Relationship Id="rId2" Type="http://schemas.openxmlformats.org/officeDocument/2006/relationships/hyperlink" Target="https://www.youtube.com/watch?v=h5oXWtSMHz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www.ck12.org/saythanks" TargetMode="External"/><Relationship Id="rId4" Type="http://schemas.openxmlformats.org/officeDocument/2006/relationships/hyperlink" Target="http://creativecommons.org/licenses/by-nc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NUL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60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75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cs-CZ" sz="3200" spc="-10" dirty="0" err="1">
                <a:solidFill>
                  <a:srgbClr val="FFFFFF"/>
                </a:solidFill>
                <a:cs typeface="Source Sans Pro Light"/>
              </a:rPr>
              <a:t>High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School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867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 dirty="0">
                <a:solidFill>
                  <a:srgbClr val="FFFFFF"/>
                </a:solidFill>
                <a:cs typeface="Source Sans Pro Light"/>
              </a:rPr>
              <a:t>Grade: </a:t>
            </a:r>
            <a:r>
              <a:rPr lang="cs-CZ" sz="3200" spc="-5" dirty="0">
                <a:solidFill>
                  <a:srgbClr val="FFFFFF"/>
                </a:solidFill>
                <a:cs typeface="Source Sans Pro Light"/>
              </a:rPr>
              <a:t>11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898900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4666456" y="2146300"/>
            <a:ext cx="9677400" cy="224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Magnetism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:</a:t>
            </a:r>
          </a:p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Magnetic</a:t>
            </a:r>
            <a:r>
              <a:rPr lang="cs-CZ" sz="7200" spc="-5" dirty="0">
                <a:solidFill>
                  <a:srgbClr val="00318B"/>
                </a:solidFill>
                <a:cs typeface="Source Sans Pro"/>
              </a:rPr>
              <a:t> </a:t>
            </a:r>
            <a:r>
              <a:rPr lang="cs-CZ" sz="7200" spc="-5" dirty="0" err="1">
                <a:solidFill>
                  <a:srgbClr val="00318B"/>
                </a:solidFill>
                <a:cs typeface="Source Sans Pro"/>
              </a:rPr>
              <a:t>Fields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5695156" y="4127500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560970" y="4489723"/>
            <a:ext cx="78883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 algn="ctr">
              <a:lnSpc>
                <a:spcPct val="100000"/>
              </a:lnSpc>
              <a:spcBef>
                <a:spcPts val="100"/>
              </a:spcBef>
            </a:pPr>
            <a:r>
              <a:rPr lang="cs-CZ" sz="4800" spc="-5" dirty="0" err="1">
                <a:solidFill>
                  <a:srgbClr val="00A0EF"/>
                </a:solidFill>
                <a:cs typeface="Source Sans Pro Light"/>
              </a:rPr>
              <a:t>Author</a:t>
            </a:r>
            <a:r>
              <a:rPr lang="cs-CZ" sz="4800" spc="-5" dirty="0">
                <a:solidFill>
                  <a:srgbClr val="00A0EF"/>
                </a:solidFill>
                <a:cs typeface="Source Sans Pro Light"/>
              </a:rPr>
              <a:t>: Michael </a:t>
            </a:r>
            <a:r>
              <a:rPr lang="cs-CZ" sz="4800" spc="-5" dirty="0" err="1">
                <a:solidFill>
                  <a:srgbClr val="00A0EF"/>
                </a:solidFill>
                <a:cs typeface="Source Sans Pro Light"/>
              </a:rPr>
              <a:t>Carter</a:t>
            </a:r>
            <a:endParaRPr lang="en-US" sz="4800" dirty="0">
              <a:cs typeface="Source Sans Pro Ligh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6CA5EA-8906-472F-B33D-C56FC0D2F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156" y="9418951"/>
            <a:ext cx="3162300" cy="118554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16097EC-21D8-45B2-AB7F-6324135BB2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7325688"/>
                  </p:ext>
                </p:extLst>
              </p:nvPr>
            </p:nvGraphicFramePr>
            <p:xfrm>
              <a:off x="6196823" y="5807445"/>
              <a:ext cx="6692865" cy="315887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692865" cy="3158870"/>
                    </a:xfrm>
                    <a:prstGeom prst="rect">
                      <a:avLst/>
                    </a:prstGeom>
                  </am3d:spPr>
                  <am3d:camera>
                    <am3d:pos x="0" y="0" z="56111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7" d="1000000"/>
                    <am3d:preTrans dx="5292521" dy="0" dz="-63465"/>
                    <am3d:scale>
                      <am3d:sx n="1000000" d="1000000"/>
                      <am3d:sy n="1000000" d="1000000"/>
                      <am3d:sz n="1000000" d="1000000"/>
                    </am3d:scale>
                    <am3d:rot ax="2834283" ay="792212" az="83238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4490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16097EC-21D8-45B2-AB7F-6324135BB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6823" y="5807445"/>
                <a:ext cx="6692865" cy="315887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E5BDB3A-2080-4BD9-B0FA-CF320DCCC15A}"/>
              </a:ext>
            </a:extLst>
          </p:cNvPr>
          <p:cNvSpPr/>
          <p:nvPr/>
        </p:nvSpPr>
        <p:spPr>
          <a:xfrm>
            <a:off x="12172156" y="8740858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-5059" y="3416573"/>
            <a:ext cx="4800599" cy="82800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1550" y="1689100"/>
            <a:ext cx="17220406" cy="112594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are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common items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in our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daily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lives.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Playing around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with some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can 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see some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basic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features: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spcBef>
                <a:spcPts val="65"/>
              </a:spcBef>
              <a:buChar char="•"/>
              <a:tabLst>
                <a:tab pos="128270" algn="l"/>
              </a:tabLst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 exert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force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each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other,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well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as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on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certain</a:t>
            </a:r>
            <a:r>
              <a:rPr lang="en-US" spc="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metals.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This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force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strongest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when they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are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touching, but also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acts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at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</a:t>
            </a:r>
            <a:r>
              <a:rPr lang="en-US" spc="7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distance.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can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either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attract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or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repel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each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other,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depending on how they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are</a:t>
            </a:r>
            <a:r>
              <a:rPr lang="en-US" spc="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held.</a:t>
            </a:r>
            <a:endParaRPr lang="en-US" dirty="0">
              <a:cs typeface="Source Sans Pr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1550" y="4530680"/>
            <a:ext cx="914320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 indent="-114935">
              <a:lnSpc>
                <a:spcPct val="100000"/>
              </a:lnSpc>
              <a:spcBef>
                <a:spcPts val="100"/>
              </a:spcBef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Know how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determine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direction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permanent magnetic</a:t>
            </a:r>
            <a:r>
              <a:rPr lang="en-US" spc="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field.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Know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that 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current-carrying wire </a:t>
            </a:r>
            <a:r>
              <a:rPr lang="en-US" spc="-15" dirty="0">
                <a:solidFill>
                  <a:srgbClr val="231F20"/>
                </a:solidFill>
                <a:cs typeface="Source Sans Pro Light"/>
              </a:rPr>
              <a:t>creates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spc="5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field.</a:t>
            </a:r>
            <a:endParaRPr lang="en-US" dirty="0">
              <a:cs typeface="Source Sans Pro Light"/>
            </a:endParaRPr>
          </a:p>
          <a:p>
            <a:pPr marL="127635" marR="5080" indent="-114935">
              <a:lnSpc>
                <a:spcPct val="100000"/>
              </a:lnSpc>
              <a:buChar char="•"/>
              <a:tabLst>
                <a:tab pos="128270" algn="l"/>
              </a:tabLst>
            </a:pPr>
            <a:r>
              <a:rPr lang="en-US" dirty="0">
                <a:solidFill>
                  <a:srgbClr val="231F20"/>
                </a:solidFill>
                <a:cs typeface="Source Sans Pro Light"/>
              </a:rPr>
              <a:t>Know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how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determine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direction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of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the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dirty="0">
                <a:solidFill>
                  <a:srgbClr val="231F20"/>
                </a:solidFill>
                <a:cs typeface="Source Sans Pro Light"/>
              </a:rPr>
              <a:t>field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produced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by</a:t>
            </a:r>
            <a:r>
              <a:rPr lang="en-US" spc="-4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10" dirty="0">
                <a:solidFill>
                  <a:srgbClr val="231F20"/>
                </a:solidFill>
                <a:cs typeface="Source Sans Pro Light"/>
              </a:rPr>
              <a:t>a</a:t>
            </a:r>
            <a:r>
              <a:rPr lang="en-US" spc="-4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spc="-5" dirty="0">
                <a:solidFill>
                  <a:srgbClr val="231F20"/>
                </a:solidFill>
                <a:cs typeface="Source Sans Pro Light"/>
              </a:rPr>
              <a:t>current-carrying  wire.</a:t>
            </a:r>
            <a:endParaRPr lang="en-US" dirty="0">
              <a:cs typeface="Source Sans Pr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2812" y="7404100"/>
            <a:ext cx="7497375" cy="2821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Domains,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Poles, Magnetism, Right-Hand</a:t>
            </a:r>
            <a:r>
              <a:rPr lang="en-US" i="1" spc="1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Rule</a:t>
            </a:r>
            <a:endParaRPr lang="en-US" dirty="0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956" y="3585368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cs typeface="Source Sans Pro Light"/>
              </a:rPr>
              <a:t>Learning</a:t>
            </a:r>
            <a:r>
              <a:rPr sz="2800" spc="-3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2800" spc="-5" dirty="0">
                <a:solidFill>
                  <a:srgbClr val="FFFFFF"/>
                </a:solidFill>
                <a:cs typeface="Source Sans Pro Light"/>
              </a:rPr>
              <a:t>objectives</a:t>
            </a:r>
            <a:endParaRPr sz="2800" dirty="0">
              <a:cs typeface="Source Sans Pro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743BB0-F760-4639-92C9-9D37D1405502}"/>
              </a:ext>
            </a:extLst>
          </p:cNvPr>
          <p:cNvGrpSpPr/>
          <p:nvPr/>
        </p:nvGrpSpPr>
        <p:grpSpPr>
          <a:xfrm>
            <a:off x="0" y="6244705"/>
            <a:ext cx="3256756" cy="828000"/>
            <a:chOff x="0" y="4134484"/>
            <a:chExt cx="3256756" cy="828000"/>
          </a:xfrm>
        </p:grpSpPr>
        <p:sp>
          <p:nvSpPr>
            <p:cNvPr id="23" name="object 23"/>
            <p:cNvSpPr/>
            <p:nvPr/>
          </p:nvSpPr>
          <p:spPr>
            <a:xfrm>
              <a:off x="0" y="4134484"/>
              <a:ext cx="3256756" cy="828000"/>
            </a:xfrm>
            <a:custGeom>
              <a:avLst/>
              <a:gdLst/>
              <a:ahLst/>
              <a:cxnLst/>
              <a:rect l="l" t="t" r="r" b="b"/>
              <a:pathLst>
                <a:path w="1909445" h="437514">
                  <a:moveTo>
                    <a:pt x="1690241" y="0"/>
                  </a:moveTo>
                  <a:lnTo>
                    <a:pt x="0" y="0"/>
                  </a:lnTo>
                  <a:lnTo>
                    <a:pt x="0" y="437154"/>
                  </a:lnTo>
                  <a:lnTo>
                    <a:pt x="1690241" y="437154"/>
                  </a:lnTo>
                  <a:lnTo>
                    <a:pt x="1740359" y="431381"/>
                  </a:lnTo>
                  <a:lnTo>
                    <a:pt x="1786366" y="414937"/>
                  </a:lnTo>
                  <a:lnTo>
                    <a:pt x="1826950" y="389135"/>
                  </a:lnTo>
                  <a:lnTo>
                    <a:pt x="1860800" y="355285"/>
                  </a:lnTo>
                  <a:lnTo>
                    <a:pt x="1886602" y="314701"/>
                  </a:lnTo>
                  <a:lnTo>
                    <a:pt x="1903046" y="268694"/>
                  </a:lnTo>
                  <a:lnTo>
                    <a:pt x="1908818" y="218577"/>
                  </a:lnTo>
                  <a:lnTo>
                    <a:pt x="1903046" y="168459"/>
                  </a:lnTo>
                  <a:lnTo>
                    <a:pt x="1886602" y="122452"/>
                  </a:lnTo>
                  <a:lnTo>
                    <a:pt x="1860800" y="81868"/>
                  </a:lnTo>
                  <a:lnTo>
                    <a:pt x="1826950" y="48018"/>
                  </a:lnTo>
                  <a:lnTo>
                    <a:pt x="1786366" y="22216"/>
                  </a:lnTo>
                  <a:lnTo>
                    <a:pt x="1740359" y="5772"/>
                  </a:lnTo>
                  <a:lnTo>
                    <a:pt x="1690241" y="0"/>
                  </a:lnTo>
                  <a:close/>
                </a:path>
              </a:pathLst>
            </a:custGeom>
            <a:solidFill>
              <a:srgbClr val="FFA00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65956" y="4273127"/>
              <a:ext cx="247800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800" spc="5" dirty="0">
                  <a:solidFill>
                    <a:srgbClr val="FFFFFF"/>
                  </a:solidFill>
                  <a:cs typeface="Source Sans Pro Light"/>
                </a:rPr>
                <a:t>K</a:t>
              </a:r>
              <a:r>
                <a:rPr sz="2800" spc="25" dirty="0">
                  <a:solidFill>
                    <a:srgbClr val="FFFFFF"/>
                  </a:solidFill>
                  <a:cs typeface="Source Sans Pro Light"/>
                </a:rPr>
                <a:t>e</a:t>
              </a:r>
              <a:r>
                <a:rPr sz="2800" dirty="0">
                  <a:solidFill>
                    <a:srgbClr val="FFFFFF"/>
                  </a:solidFill>
                  <a:cs typeface="Source Sans Pro Light"/>
                </a:rPr>
                <a:t>ywo</a:t>
              </a:r>
              <a:r>
                <a:rPr sz="2800" spc="-20" dirty="0">
                  <a:solidFill>
                    <a:srgbClr val="FFFFFF"/>
                  </a:solidFill>
                  <a:cs typeface="Source Sans Pro Light"/>
                </a:rPr>
                <a:t>r</a:t>
              </a:r>
              <a:r>
                <a:rPr sz="2800" dirty="0">
                  <a:solidFill>
                    <a:srgbClr val="FFFFFF"/>
                  </a:solidFill>
                  <a:cs typeface="Source Sans Pro Light"/>
                </a:rPr>
                <a:t>ds</a:t>
              </a:r>
              <a:endParaRPr sz="2800" dirty="0">
                <a:cs typeface="Source Sans Pro Light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19844" y="546100"/>
            <a:ext cx="4800599" cy="828000"/>
            <a:chOff x="0" y="8642689"/>
            <a:chExt cx="4336348" cy="439424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5" name="object 9">
            <a:extLst>
              <a:ext uri="{FF2B5EF4-FFF2-40B4-BE49-F238E27FC236}">
                <a16:creationId xmlns:a16="http://schemas.microsoft.com/office/drawing/2014/main" id="{290C40E7-4402-4FD6-90CE-5CDF3FC9D08D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spc="-5" dirty="0" err="1">
                <a:solidFill>
                  <a:srgbClr val="FFFFFF"/>
                </a:solidFill>
                <a:cs typeface="Source Sans Pro Light"/>
              </a:rPr>
              <a:t>Lesson</a:t>
            </a:r>
            <a:r>
              <a:rPr lang="cs-CZ" sz="2800" spc="-6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spc="10" dirty="0" err="1">
                <a:solidFill>
                  <a:srgbClr val="FFFFFF"/>
                </a:solidFill>
                <a:cs typeface="Source Sans Pro Light"/>
              </a:rPr>
              <a:t>overview</a:t>
            </a:r>
            <a:endParaRPr lang="cs-CZ" sz="2800" dirty="0">
              <a:cs typeface="Source Sans Pro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69643D-834D-472B-AEAC-E449C597D1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A56C1B5-1305-4BF1-ADC7-4900FC4F5C06}"/>
              </a:ext>
            </a:extLst>
          </p:cNvPr>
          <p:cNvGrpSpPr/>
          <p:nvPr/>
        </p:nvGrpSpPr>
        <p:grpSpPr>
          <a:xfrm>
            <a:off x="-794" y="546100"/>
            <a:ext cx="3256757" cy="828000"/>
            <a:chOff x="0" y="5270500"/>
            <a:chExt cx="3256757" cy="828000"/>
          </a:xfrm>
        </p:grpSpPr>
        <p:sp>
          <p:nvSpPr>
            <p:cNvPr id="25" name="object 25"/>
            <p:cNvSpPr/>
            <p:nvPr/>
          </p:nvSpPr>
          <p:spPr>
            <a:xfrm>
              <a:off x="0" y="52705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FF820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65956" y="5436389"/>
              <a:ext cx="2561858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800" spc="-30" dirty="0">
                  <a:solidFill>
                    <a:srgbClr val="FFFFFF"/>
                  </a:solidFill>
                  <a:cs typeface="Source Sans Pro Light"/>
                </a:rPr>
                <a:t>S</a:t>
              </a:r>
              <a:r>
                <a:rPr sz="2800" spc="-40" dirty="0">
                  <a:solidFill>
                    <a:srgbClr val="FFFFFF"/>
                  </a:solidFill>
                  <a:cs typeface="Source Sans Pro Light"/>
                </a:rPr>
                <a:t>t</a:t>
              </a:r>
              <a:r>
                <a:rPr sz="2800" spc="-10" dirty="0">
                  <a:solidFill>
                    <a:srgbClr val="FFFFFF"/>
                  </a:solidFill>
                  <a:cs typeface="Source Sans Pro Light"/>
                </a:rPr>
                <a:t>anda</a:t>
              </a:r>
              <a:r>
                <a:rPr sz="2800" spc="-25" dirty="0">
                  <a:solidFill>
                    <a:srgbClr val="FFFFFF"/>
                  </a:solidFill>
                  <a:cs typeface="Source Sans Pro Light"/>
                </a:rPr>
                <a:t>r</a:t>
              </a:r>
              <a:r>
                <a:rPr sz="2800" dirty="0">
                  <a:solidFill>
                    <a:srgbClr val="FFFFFF"/>
                  </a:solidFill>
                  <a:cs typeface="Source Sans Pro Light"/>
                </a:rPr>
                <a:t>ds</a:t>
              </a:r>
              <a:endParaRPr sz="2800" dirty="0">
                <a:cs typeface="Source Sans Pro Ligh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14CE47A-EA49-4A87-AA54-4A72513F94B8}"/>
              </a:ext>
            </a:extLst>
          </p:cNvPr>
          <p:cNvGrpSpPr/>
          <p:nvPr/>
        </p:nvGrpSpPr>
        <p:grpSpPr>
          <a:xfrm>
            <a:off x="947695" y="1689100"/>
            <a:ext cx="14805861" cy="8271795"/>
            <a:chOff x="1023895" y="1689100"/>
            <a:chExt cx="12378705" cy="7936998"/>
          </a:xfrm>
        </p:grpSpPr>
        <p:sp>
          <p:nvSpPr>
            <p:cNvPr id="31" name="object 19">
              <a:extLst>
                <a:ext uri="{FF2B5EF4-FFF2-40B4-BE49-F238E27FC236}">
                  <a16:creationId xmlns:a16="http://schemas.microsoft.com/office/drawing/2014/main" id="{7AD8745A-B04C-4141-94EC-6E4FAEF4333E}"/>
                </a:ext>
              </a:extLst>
            </p:cNvPr>
            <p:cNvSpPr txBox="1"/>
            <p:nvPr/>
          </p:nvSpPr>
          <p:spPr>
            <a:xfrm>
              <a:off x="2453094" y="2133418"/>
              <a:ext cx="4144010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Assess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extent to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which the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reasoning and evidence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text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support the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author’s claim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recommendation for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solving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scientific or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technical problem.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2" name="object 20">
              <a:extLst>
                <a:ext uri="{FF2B5EF4-FFF2-40B4-BE49-F238E27FC236}">
                  <a16:creationId xmlns:a16="http://schemas.microsoft.com/office/drawing/2014/main" id="{2A839155-43FD-49FD-BF37-5EE46E9C3700}"/>
                </a:ext>
              </a:extLst>
            </p:cNvPr>
            <p:cNvSpPr txBox="1"/>
            <p:nvPr/>
          </p:nvSpPr>
          <p:spPr>
            <a:xfrm>
              <a:off x="2453094" y="2839537"/>
              <a:ext cx="4144645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Cite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specific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textual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evidence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support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analysis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science and  technical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texts, attending to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important distinctions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author  makes 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any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gaps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inconsistencies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the</a:t>
              </a:r>
              <a:r>
                <a:rPr sz="1200" b="0" spc="2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account.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3" name="object 21">
              <a:extLst>
                <a:ext uri="{FF2B5EF4-FFF2-40B4-BE49-F238E27FC236}">
                  <a16:creationId xmlns:a16="http://schemas.microsoft.com/office/drawing/2014/main" id="{DE3105B9-C002-463C-8D88-6ECDB271C7E0}"/>
                </a:ext>
              </a:extLst>
            </p:cNvPr>
            <p:cNvSpPr txBox="1"/>
            <p:nvPr/>
          </p:nvSpPr>
          <p:spPr>
            <a:xfrm>
              <a:off x="2453094" y="3545658"/>
              <a:ext cx="4144645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Integrate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evaluate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multiple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sources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 presented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diverse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formats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media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(e.g.,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quantitative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data,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video,  multimedia)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order</a:t>
              </a:r>
              <a:br>
                <a:rPr lang="cs-CZ" sz="1200" b="0" spc="-5" dirty="0">
                  <a:solidFill>
                    <a:srgbClr val="231F20"/>
                  </a:solidFill>
                  <a:cs typeface="Source Sans Pro Light"/>
                </a:rPr>
              </a:b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address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question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 solve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</a:t>
              </a:r>
              <a:r>
                <a:rPr sz="1200" b="0" spc="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problem.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4" name="object 22">
              <a:extLst>
                <a:ext uri="{FF2B5EF4-FFF2-40B4-BE49-F238E27FC236}">
                  <a16:creationId xmlns:a16="http://schemas.microsoft.com/office/drawing/2014/main" id="{622F1D81-7576-4794-BA5E-97CD18F35C5C}"/>
                </a:ext>
              </a:extLst>
            </p:cNvPr>
            <p:cNvSpPr txBox="1"/>
            <p:nvPr/>
          </p:nvSpPr>
          <p:spPr>
            <a:xfrm>
              <a:off x="2453094" y="4251777"/>
              <a:ext cx="4144010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Evaluate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hypotheses,</a:t>
              </a:r>
              <a:r>
                <a:rPr sz="1200" b="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data,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analysis,</a:t>
              </a:r>
              <a:r>
                <a:rPr sz="1200" b="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conclusions</a:t>
              </a:r>
              <a:r>
                <a:rPr sz="1200" b="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</a:t>
              </a:r>
              <a:r>
                <a:rPr sz="1200" b="0" spc="-6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science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</a:t>
              </a:r>
              <a:r>
                <a:rPr sz="1200" b="0" spc="-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technical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text,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verifying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data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when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possible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-4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corroborating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challenging conclusions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with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other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sources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</a:t>
              </a:r>
              <a:r>
                <a:rPr sz="1200" b="0" spc="3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5" name="object 23">
              <a:extLst>
                <a:ext uri="{FF2B5EF4-FFF2-40B4-BE49-F238E27FC236}">
                  <a16:creationId xmlns:a16="http://schemas.microsoft.com/office/drawing/2014/main" id="{B59B6F83-DA96-4BB3-9499-D6375E787C79}"/>
                </a:ext>
              </a:extLst>
            </p:cNvPr>
            <p:cNvSpPr txBox="1"/>
            <p:nvPr/>
          </p:nvSpPr>
          <p:spPr>
            <a:xfrm>
              <a:off x="2453094" y="4957898"/>
              <a:ext cx="4144645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Write informative/explanatory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texts,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including the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narration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historical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events,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scientific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procedures/ experiments,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or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technical  processes.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6" name="object 24">
              <a:extLst>
                <a:ext uri="{FF2B5EF4-FFF2-40B4-BE49-F238E27FC236}">
                  <a16:creationId xmlns:a16="http://schemas.microsoft.com/office/drawing/2014/main" id="{36A40E11-BC43-46E3-8D0B-8323A00C7054}"/>
                </a:ext>
              </a:extLst>
            </p:cNvPr>
            <p:cNvSpPr txBox="1"/>
            <p:nvPr/>
          </p:nvSpPr>
          <p:spPr>
            <a:xfrm>
              <a:off x="1023895" y="1765300"/>
              <a:ext cx="1136650" cy="539573"/>
            </a:xfrm>
            <a:prstGeom prst="rect">
              <a:avLst/>
            </a:prstGeom>
          </p:spPr>
          <p:txBody>
            <a:bodyPr vert="horz" wrap="square" lIns="0" tIns="23495" rIns="0" bIns="0" rtlCol="0">
              <a:spAutoFit/>
            </a:bodyPr>
            <a:lstStyle/>
            <a:p>
              <a:pPr marL="12700" marR="5080">
                <a:lnSpc>
                  <a:spcPts val="1390"/>
                </a:lnSpc>
                <a:spcBef>
                  <a:spcPts val="185"/>
                </a:spcBef>
              </a:pPr>
              <a:r>
                <a:rPr sz="1200" b="1" i="1" dirty="0">
                  <a:solidFill>
                    <a:srgbClr val="231F20"/>
                  </a:solidFill>
                  <a:cs typeface="Source Sans Pro"/>
                </a:rPr>
                <a:t>Common </a:t>
              </a:r>
              <a:r>
                <a:rPr sz="1200" b="1" i="1" spc="-5" dirty="0">
                  <a:solidFill>
                    <a:srgbClr val="231F20"/>
                  </a:solidFill>
                  <a:cs typeface="Source Sans Pro"/>
                </a:rPr>
                <a:t>Core 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CCSS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ELA-Literacy  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RST.9-10.8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3F6B2AD2-BF08-4BB4-9C1E-92805815E3E2}"/>
                </a:ext>
              </a:extLst>
            </p:cNvPr>
            <p:cNvSpPr txBox="1"/>
            <p:nvPr/>
          </p:nvSpPr>
          <p:spPr>
            <a:xfrm>
              <a:off x="1023895" y="2824481"/>
              <a:ext cx="72453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35" dirty="0">
                  <a:solidFill>
                    <a:srgbClr val="231F20"/>
                  </a:solidFill>
                  <a:cs typeface="Source Sans Pro Light"/>
                </a:rPr>
                <a:t>R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114" dirty="0">
                  <a:solidFill>
                    <a:srgbClr val="231F20"/>
                  </a:solidFill>
                  <a:cs typeface="Source Sans Pro Light"/>
                </a:rPr>
                <a:t>T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.11-12.1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8" name="object 26">
              <a:extLst>
                <a:ext uri="{FF2B5EF4-FFF2-40B4-BE49-F238E27FC236}">
                  <a16:creationId xmlns:a16="http://schemas.microsoft.com/office/drawing/2014/main" id="{95991643-D4E2-4254-85F0-022EA3F531D6}"/>
                </a:ext>
              </a:extLst>
            </p:cNvPr>
            <p:cNvSpPr txBox="1"/>
            <p:nvPr/>
          </p:nvSpPr>
          <p:spPr>
            <a:xfrm>
              <a:off x="1023895" y="3530600"/>
              <a:ext cx="72453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35" dirty="0">
                  <a:solidFill>
                    <a:srgbClr val="231F20"/>
                  </a:solidFill>
                  <a:cs typeface="Source Sans Pro Light"/>
                </a:rPr>
                <a:t>R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114" dirty="0">
                  <a:solidFill>
                    <a:srgbClr val="231F20"/>
                  </a:solidFill>
                  <a:cs typeface="Source Sans Pro Light"/>
                </a:rPr>
                <a:t>T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.11-12.7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39" name="object 27">
              <a:extLst>
                <a:ext uri="{FF2B5EF4-FFF2-40B4-BE49-F238E27FC236}">
                  <a16:creationId xmlns:a16="http://schemas.microsoft.com/office/drawing/2014/main" id="{511F05D5-680E-44BD-A059-BF5F6527B25F}"/>
                </a:ext>
              </a:extLst>
            </p:cNvPr>
            <p:cNvSpPr txBox="1"/>
            <p:nvPr/>
          </p:nvSpPr>
          <p:spPr>
            <a:xfrm>
              <a:off x="1023895" y="4236720"/>
              <a:ext cx="72453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35" dirty="0">
                  <a:solidFill>
                    <a:srgbClr val="231F20"/>
                  </a:solidFill>
                  <a:cs typeface="Source Sans Pro Light"/>
                </a:rPr>
                <a:t>R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114" dirty="0">
                  <a:solidFill>
                    <a:srgbClr val="231F20"/>
                  </a:solidFill>
                  <a:cs typeface="Source Sans Pro Light"/>
                </a:rPr>
                <a:t>T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.11-12.8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0" name="object 28">
              <a:extLst>
                <a:ext uri="{FF2B5EF4-FFF2-40B4-BE49-F238E27FC236}">
                  <a16:creationId xmlns:a16="http://schemas.microsoft.com/office/drawing/2014/main" id="{37CCCE58-157B-481D-87C9-DB9F43AADF1E}"/>
                </a:ext>
              </a:extLst>
            </p:cNvPr>
            <p:cNvSpPr txBox="1"/>
            <p:nvPr/>
          </p:nvSpPr>
          <p:spPr>
            <a:xfrm>
              <a:off x="1023895" y="4942841"/>
              <a:ext cx="78549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WHST.9-12.2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1" name="object 2">
              <a:extLst>
                <a:ext uri="{FF2B5EF4-FFF2-40B4-BE49-F238E27FC236}">
                  <a16:creationId xmlns:a16="http://schemas.microsoft.com/office/drawing/2014/main" id="{3D53A3C6-0EF3-44AE-94A7-778E985EB64A}"/>
                </a:ext>
              </a:extLst>
            </p:cNvPr>
            <p:cNvSpPr txBox="1"/>
            <p:nvPr/>
          </p:nvSpPr>
          <p:spPr>
            <a:xfrm>
              <a:off x="1035927" y="5803900"/>
              <a:ext cx="858519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WH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114" dirty="0">
                  <a:solidFill>
                    <a:srgbClr val="231F20"/>
                  </a:solidFill>
                  <a:cs typeface="Source Sans Pro Light"/>
                </a:rPr>
                <a:t>T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.11-12.8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5DB07EFA-8B5A-426A-9620-B1E6B8C568E6}"/>
                </a:ext>
              </a:extLst>
            </p:cNvPr>
            <p:cNvSpPr txBox="1"/>
            <p:nvPr/>
          </p:nvSpPr>
          <p:spPr>
            <a:xfrm>
              <a:off x="1035927" y="7084060"/>
              <a:ext cx="905510" cy="5438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200" b="1" i="1" dirty="0">
                  <a:solidFill>
                    <a:srgbClr val="231F20"/>
                  </a:solidFill>
                  <a:cs typeface="Source Sans Pro"/>
                </a:rPr>
                <a:t>Common</a:t>
              </a:r>
              <a:r>
                <a:rPr sz="1200" b="1" i="1" spc="-90" dirty="0">
                  <a:solidFill>
                    <a:srgbClr val="231F20"/>
                  </a:solidFill>
                  <a:cs typeface="Source Sans Pro"/>
                </a:rPr>
                <a:t> </a:t>
              </a:r>
              <a:r>
                <a:rPr sz="1200" b="1" i="1" spc="-5" dirty="0">
                  <a:solidFill>
                    <a:srgbClr val="231F20"/>
                  </a:solidFill>
                  <a:cs typeface="Source Sans Pro"/>
                </a:rPr>
                <a:t>Core </a:t>
              </a:r>
              <a:r>
                <a:rPr sz="1200" b="1" i="1" dirty="0">
                  <a:solidFill>
                    <a:srgbClr val="231F20"/>
                  </a:solidFill>
                  <a:cs typeface="Source Sans Pro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Mathematics  </a:t>
              </a:r>
              <a:r>
                <a:rPr sz="1200" b="0" spc="-30" dirty="0">
                  <a:solidFill>
                    <a:srgbClr val="231F20"/>
                  </a:solidFill>
                  <a:cs typeface="Source Sans Pro Light"/>
                </a:rPr>
                <a:t>MP.2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3" name="object 4">
              <a:extLst>
                <a:ext uri="{FF2B5EF4-FFF2-40B4-BE49-F238E27FC236}">
                  <a16:creationId xmlns:a16="http://schemas.microsoft.com/office/drawing/2014/main" id="{1A03A63C-08F6-4C34-BB62-035D06B7B045}"/>
                </a:ext>
              </a:extLst>
            </p:cNvPr>
            <p:cNvSpPr txBox="1"/>
            <p:nvPr/>
          </p:nvSpPr>
          <p:spPr>
            <a:xfrm>
              <a:off x="1035927" y="7815581"/>
              <a:ext cx="30797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M</a:t>
              </a:r>
              <a:r>
                <a:rPr sz="1200" b="0" spc="-125" dirty="0">
                  <a:solidFill>
                    <a:srgbClr val="231F20"/>
                  </a:solidFill>
                  <a:cs typeface="Source Sans Pro Light"/>
                </a:rPr>
                <a:t>P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.4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4" name="object 5">
              <a:extLst>
                <a:ext uri="{FF2B5EF4-FFF2-40B4-BE49-F238E27FC236}">
                  <a16:creationId xmlns:a16="http://schemas.microsoft.com/office/drawing/2014/main" id="{43E6548E-C70C-47B2-B1C6-5B1F54CB8652}"/>
                </a:ext>
              </a:extLst>
            </p:cNvPr>
            <p:cNvSpPr txBox="1"/>
            <p:nvPr/>
          </p:nvSpPr>
          <p:spPr>
            <a:xfrm>
              <a:off x="1035927" y="8181341"/>
              <a:ext cx="81089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HSA-DDE.A.1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5" name="object 6">
              <a:extLst>
                <a:ext uri="{FF2B5EF4-FFF2-40B4-BE49-F238E27FC236}">
                  <a16:creationId xmlns:a16="http://schemas.microsoft.com/office/drawing/2014/main" id="{8929E912-044F-40FD-ADDF-4122405B5D8B}"/>
                </a:ext>
              </a:extLst>
            </p:cNvPr>
            <p:cNvSpPr txBox="1"/>
            <p:nvPr/>
          </p:nvSpPr>
          <p:spPr>
            <a:xfrm>
              <a:off x="1035927" y="8547100"/>
              <a:ext cx="789940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HSA-SSE.B.3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6" name="object 7">
              <a:extLst>
                <a:ext uri="{FF2B5EF4-FFF2-40B4-BE49-F238E27FC236}">
                  <a16:creationId xmlns:a16="http://schemas.microsoft.com/office/drawing/2014/main" id="{59BCBD4D-7DCC-4129-8D67-2ACFE98099B5}"/>
                </a:ext>
              </a:extLst>
            </p:cNvPr>
            <p:cNvSpPr txBox="1"/>
            <p:nvPr/>
          </p:nvSpPr>
          <p:spPr>
            <a:xfrm>
              <a:off x="1035927" y="9095741"/>
              <a:ext cx="80454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HSA-CED.A.4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7" name="object 8">
              <a:extLst>
                <a:ext uri="{FF2B5EF4-FFF2-40B4-BE49-F238E27FC236}">
                  <a16:creationId xmlns:a16="http://schemas.microsoft.com/office/drawing/2014/main" id="{F858C9E2-EE5A-4FD6-BE91-4D0AA7CFAEF1}"/>
                </a:ext>
              </a:extLst>
            </p:cNvPr>
            <p:cNvSpPr txBox="1"/>
            <p:nvPr/>
          </p:nvSpPr>
          <p:spPr>
            <a:xfrm>
              <a:off x="2465126" y="5803900"/>
              <a:ext cx="4144645" cy="10754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Gather relevant information from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multiple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authoritative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print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digital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sources,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using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advanced searches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effectively; assess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strengths and limitations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each source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terms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the specific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task,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purpose,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audience;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integrate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 into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text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selectively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maintain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flow 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ideas, avoiding plagiarism and  overreliance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any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one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source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following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standard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format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for 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citation.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8" name="object 9">
              <a:extLst>
                <a:ext uri="{FF2B5EF4-FFF2-40B4-BE49-F238E27FC236}">
                  <a16:creationId xmlns:a16="http://schemas.microsoft.com/office/drawing/2014/main" id="{D5B55AB7-8F8F-4F43-995F-EF4509FC450D}"/>
                </a:ext>
              </a:extLst>
            </p:cNvPr>
            <p:cNvSpPr txBox="1"/>
            <p:nvPr/>
          </p:nvSpPr>
          <p:spPr>
            <a:xfrm>
              <a:off x="2465126" y="7449820"/>
              <a:ext cx="228282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Reason abstractly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quantitatively.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49" name="object 10">
              <a:extLst>
                <a:ext uri="{FF2B5EF4-FFF2-40B4-BE49-F238E27FC236}">
                  <a16:creationId xmlns:a16="http://schemas.microsoft.com/office/drawing/2014/main" id="{054F9D28-702D-4C1B-B5E9-D44A63BA0F69}"/>
                </a:ext>
              </a:extLst>
            </p:cNvPr>
            <p:cNvSpPr txBox="1"/>
            <p:nvPr/>
          </p:nvSpPr>
          <p:spPr>
            <a:xfrm>
              <a:off x="2465126" y="7815581"/>
              <a:ext cx="1577340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Model with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mathematics.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50" name="object 11">
              <a:extLst>
                <a:ext uri="{FF2B5EF4-FFF2-40B4-BE49-F238E27FC236}">
                  <a16:creationId xmlns:a16="http://schemas.microsoft.com/office/drawing/2014/main" id="{5F3C6FA9-BA88-4BFF-936C-8E915B149A23}"/>
                </a:ext>
              </a:extLst>
            </p:cNvPr>
            <p:cNvSpPr txBox="1"/>
            <p:nvPr/>
          </p:nvSpPr>
          <p:spPr>
            <a:xfrm>
              <a:off x="2465126" y="8181341"/>
              <a:ext cx="4144010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Interpret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expressions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that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represent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quantity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terms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its</a:t>
              </a:r>
              <a:r>
                <a:rPr sz="1200" b="0" spc="-7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context.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51" name="object 12">
              <a:extLst>
                <a:ext uri="{FF2B5EF4-FFF2-40B4-BE49-F238E27FC236}">
                  <a16:creationId xmlns:a16="http://schemas.microsoft.com/office/drawing/2014/main" id="{7264CB5C-1003-4737-B8CC-588C7A140F5A}"/>
                </a:ext>
              </a:extLst>
            </p:cNvPr>
            <p:cNvSpPr txBox="1"/>
            <p:nvPr/>
          </p:nvSpPr>
          <p:spPr>
            <a:xfrm>
              <a:off x="2465126" y="8547100"/>
              <a:ext cx="4144010" cy="3666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Choose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produce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 equivalent form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 expression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reveal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explain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properties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</a:t>
              </a:r>
              <a:r>
                <a:rPr sz="1200" b="0" spc="-8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quantity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represented</a:t>
              </a:r>
              <a:r>
                <a:rPr sz="1200" b="0" spc="-8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by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</a:t>
              </a:r>
              <a:r>
                <a:rPr sz="1200" b="0" spc="-8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expression.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59" name="object 13">
              <a:extLst>
                <a:ext uri="{FF2B5EF4-FFF2-40B4-BE49-F238E27FC236}">
                  <a16:creationId xmlns:a16="http://schemas.microsoft.com/office/drawing/2014/main" id="{0DF097BF-BBB2-40AA-A6FC-9CC55485EC5A}"/>
                </a:ext>
              </a:extLst>
            </p:cNvPr>
            <p:cNvSpPr txBox="1"/>
            <p:nvPr/>
          </p:nvSpPr>
          <p:spPr>
            <a:xfrm>
              <a:off x="2465126" y="9095741"/>
              <a:ext cx="4144645" cy="3666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Rearrange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formulas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highlight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quantity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interest,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using the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same reasoning as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solving</a:t>
              </a:r>
              <a:r>
                <a:rPr sz="1200" b="0" spc="1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equations.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0" name="object 14">
              <a:extLst>
                <a:ext uri="{FF2B5EF4-FFF2-40B4-BE49-F238E27FC236}">
                  <a16:creationId xmlns:a16="http://schemas.microsoft.com/office/drawing/2014/main" id="{5A7DC43B-BC32-4FF0-A240-BABAE1599B39}"/>
                </a:ext>
              </a:extLst>
            </p:cNvPr>
            <p:cNvSpPr txBox="1"/>
            <p:nvPr/>
          </p:nvSpPr>
          <p:spPr>
            <a:xfrm>
              <a:off x="7828756" y="1689100"/>
              <a:ext cx="2905125" cy="462052"/>
            </a:xfrm>
            <a:prstGeom prst="rect">
              <a:avLst/>
            </a:prstGeom>
          </p:spPr>
          <p:txBody>
            <a:bodyPr vert="horz" wrap="square" lIns="0" tIns="11112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875"/>
                </a:spcBef>
              </a:pPr>
              <a:r>
                <a:rPr sz="1200" b="1" i="1" spc="-5" dirty="0">
                  <a:solidFill>
                    <a:srgbClr val="231F20"/>
                  </a:solidFill>
                  <a:cs typeface="Source Sans Pro"/>
                </a:rPr>
                <a:t>NGSS</a:t>
              </a:r>
              <a:br>
                <a:rPr lang="cs-CZ" sz="1200" i="1" spc="-5" dirty="0">
                  <a:solidFill>
                    <a:srgbClr val="231F20"/>
                  </a:solidFill>
                  <a:cs typeface="Source Sans Pro"/>
                </a:rPr>
              </a:b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Students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who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demonstrate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understanding</a:t>
              </a:r>
              <a:r>
                <a:rPr sz="1200" b="0" spc="-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can: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1" name="object 15">
              <a:extLst>
                <a:ext uri="{FF2B5EF4-FFF2-40B4-BE49-F238E27FC236}">
                  <a16:creationId xmlns:a16="http://schemas.microsoft.com/office/drawing/2014/main" id="{E78DD7AA-2302-4D7E-A191-E8552220E15D}"/>
                </a:ext>
              </a:extLst>
            </p:cNvPr>
            <p:cNvSpPr txBox="1"/>
            <p:nvPr/>
          </p:nvSpPr>
          <p:spPr>
            <a:xfrm>
              <a:off x="9257955" y="2127795"/>
              <a:ext cx="4144645" cy="538958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>
                <a:lnSpc>
                  <a:spcPts val="1400"/>
                </a:lnSpc>
                <a:spcBef>
                  <a:spcPts val="180"/>
                </a:spcBef>
              </a:pP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mathematical representations to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support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claim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regarding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relationships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among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frequency,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wavelength,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speed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</a:t>
              </a:r>
              <a:r>
                <a:rPr sz="1200" b="0" spc="-5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waves  traveling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various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media.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2" name="object 16">
              <a:extLst>
                <a:ext uri="{FF2B5EF4-FFF2-40B4-BE49-F238E27FC236}">
                  <a16:creationId xmlns:a16="http://schemas.microsoft.com/office/drawing/2014/main" id="{F6825A81-7474-4AD8-8984-3857C7EBF52F}"/>
                </a:ext>
              </a:extLst>
            </p:cNvPr>
            <p:cNvSpPr txBox="1"/>
            <p:nvPr/>
          </p:nvSpPr>
          <p:spPr>
            <a:xfrm>
              <a:off x="9257955" y="2838995"/>
              <a:ext cx="4144645" cy="711228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>
                <a:lnSpc>
                  <a:spcPts val="1400"/>
                </a:lnSpc>
                <a:spcBef>
                  <a:spcPts val="180"/>
                </a:spcBef>
              </a:pP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Evaluate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claims, evidence, and reasoning behind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idea that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electromagnetic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radiation can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be described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either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by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wave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model  or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a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particle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model,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that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for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some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situations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one model is</a:t>
              </a:r>
              <a:r>
                <a:rPr sz="1200" b="0" spc="-6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more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useful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than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other.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3" name="object 17">
              <a:extLst>
                <a:ext uri="{FF2B5EF4-FFF2-40B4-BE49-F238E27FC236}">
                  <a16:creationId xmlns:a16="http://schemas.microsoft.com/office/drawing/2014/main" id="{780827E1-03E6-4F9C-A8AB-AC95EEE20DA8}"/>
                </a:ext>
              </a:extLst>
            </p:cNvPr>
            <p:cNvSpPr txBox="1"/>
            <p:nvPr/>
          </p:nvSpPr>
          <p:spPr>
            <a:xfrm>
              <a:off x="9257955" y="3727996"/>
              <a:ext cx="4144010" cy="538958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>
                <a:lnSpc>
                  <a:spcPts val="1400"/>
                </a:lnSpc>
                <a:spcBef>
                  <a:spcPts val="180"/>
                </a:spcBef>
              </a:pP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Evaluate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validity and reliability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claims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published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materials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the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effects that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different frequencies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electromagnetic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radiation 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have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when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absorbed by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matter.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4" name="object 18">
              <a:extLst>
                <a:ext uri="{FF2B5EF4-FFF2-40B4-BE49-F238E27FC236}">
                  <a16:creationId xmlns:a16="http://schemas.microsoft.com/office/drawing/2014/main" id="{D127F0FF-E124-4823-AA91-0BEDB8BE8E9D}"/>
                </a:ext>
              </a:extLst>
            </p:cNvPr>
            <p:cNvSpPr txBox="1"/>
            <p:nvPr/>
          </p:nvSpPr>
          <p:spPr>
            <a:xfrm>
              <a:off x="9257955" y="4449355"/>
              <a:ext cx="4144645" cy="5438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Communicate</a:t>
              </a:r>
              <a:r>
                <a:rPr sz="1200" b="0" spc="-5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technical</a:t>
              </a:r>
              <a:r>
                <a:rPr sz="12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</a:t>
              </a:r>
              <a:r>
                <a:rPr sz="12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about</a:t>
              </a:r>
              <a:r>
                <a:rPr sz="12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how</a:t>
              </a:r>
              <a:r>
                <a:rPr sz="12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some</a:t>
              </a:r>
              <a:r>
                <a:rPr sz="1200" b="0" spc="-5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technological  devices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use the principles of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wave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behavior 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wave interactions 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with </a:t>
              </a:r>
              <a:r>
                <a:rPr sz="1200" b="0" spc="-15" dirty="0">
                  <a:solidFill>
                    <a:srgbClr val="231F20"/>
                  </a:solidFill>
                  <a:cs typeface="Source Sans Pro Light"/>
                </a:rPr>
                <a:t>matter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to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transmit 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capture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 and</a:t>
              </a:r>
              <a:r>
                <a:rPr sz="1200" b="0" spc="4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energy.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97DDD446-2037-4318-A793-9DD2C96F3B20}"/>
                </a:ext>
              </a:extLst>
            </p:cNvPr>
            <p:cNvSpPr txBox="1"/>
            <p:nvPr/>
          </p:nvSpPr>
          <p:spPr>
            <a:xfrm>
              <a:off x="7828756" y="2127795"/>
              <a:ext cx="60261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</a:t>
              </a:r>
              <a:r>
                <a:rPr sz="1200" b="0" spc="15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-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P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S4-1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6" name="object 20">
              <a:extLst>
                <a:ext uri="{FF2B5EF4-FFF2-40B4-BE49-F238E27FC236}">
                  <a16:creationId xmlns:a16="http://schemas.microsoft.com/office/drawing/2014/main" id="{1AA73D4E-79C3-4885-BAF3-0A54E653164E}"/>
                </a:ext>
              </a:extLst>
            </p:cNvPr>
            <p:cNvSpPr txBox="1"/>
            <p:nvPr/>
          </p:nvSpPr>
          <p:spPr>
            <a:xfrm>
              <a:off x="7828756" y="2838995"/>
              <a:ext cx="60261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</a:t>
              </a:r>
              <a:r>
                <a:rPr sz="1200" b="0" spc="15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-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P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S4-3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A685A1F3-B0A1-4976-9220-13FFDFE9AC9F}"/>
                </a:ext>
              </a:extLst>
            </p:cNvPr>
            <p:cNvSpPr txBox="1"/>
            <p:nvPr/>
          </p:nvSpPr>
          <p:spPr>
            <a:xfrm>
              <a:off x="7828756" y="3727996"/>
              <a:ext cx="60261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</a:t>
              </a:r>
              <a:r>
                <a:rPr sz="1200" b="0" spc="15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-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P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S4-4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8" name="object 22">
              <a:extLst>
                <a:ext uri="{FF2B5EF4-FFF2-40B4-BE49-F238E27FC236}">
                  <a16:creationId xmlns:a16="http://schemas.microsoft.com/office/drawing/2014/main" id="{B07283E2-73E7-4AE4-AECA-46084C8D8711}"/>
                </a:ext>
              </a:extLst>
            </p:cNvPr>
            <p:cNvSpPr txBox="1"/>
            <p:nvPr/>
          </p:nvSpPr>
          <p:spPr>
            <a:xfrm>
              <a:off x="7828756" y="4439195"/>
              <a:ext cx="602615" cy="1894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H</a:t>
              </a:r>
              <a:r>
                <a:rPr sz="1200" b="0" spc="15" dirty="0">
                  <a:solidFill>
                    <a:srgbClr val="231F20"/>
                  </a:solidFill>
                  <a:cs typeface="Source Sans Pro Light"/>
                </a:rPr>
                <a:t>S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-</a:t>
              </a:r>
              <a:r>
                <a:rPr sz="1200" b="0" spc="-20" dirty="0">
                  <a:solidFill>
                    <a:srgbClr val="231F20"/>
                  </a:solidFill>
                  <a:cs typeface="Source Sans Pro Light"/>
                </a:rPr>
                <a:t>P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S4-5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69" name="object 23">
              <a:extLst>
                <a:ext uri="{FF2B5EF4-FFF2-40B4-BE49-F238E27FC236}">
                  <a16:creationId xmlns:a16="http://schemas.microsoft.com/office/drawing/2014/main" id="{79B0FA64-5E1F-43B4-9D43-044F2D6D529D}"/>
                </a:ext>
              </a:extLst>
            </p:cNvPr>
            <p:cNvSpPr txBox="1"/>
            <p:nvPr/>
          </p:nvSpPr>
          <p:spPr>
            <a:xfrm>
              <a:off x="7828756" y="5273300"/>
              <a:ext cx="3533775" cy="1741805"/>
            </a:xfrm>
            <a:prstGeom prst="rect">
              <a:avLst/>
            </a:prstGeom>
          </p:spPr>
          <p:txBody>
            <a:bodyPr vert="horz" wrap="square" lIns="0" tIns="254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00"/>
                </a:spcBef>
              </a:pP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Science and </a:t>
              </a: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Engineering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 </a:t>
              </a:r>
              <a:r>
                <a:rPr sz="1200" b="1" spc="-15" dirty="0">
                  <a:solidFill>
                    <a:srgbClr val="231F20"/>
                  </a:solidFill>
                  <a:cs typeface="Source Sans Pro"/>
                </a:rPr>
                <a:t>Practices</a:t>
              </a:r>
              <a:endParaRPr sz="1200" b="1" dirty="0">
                <a:cs typeface="Source Sans Pro"/>
              </a:endParaRPr>
            </a:p>
            <a:p>
              <a:pPr marL="127635" indent="-114935">
                <a:lnSpc>
                  <a:spcPct val="100000"/>
                </a:lnSpc>
                <a:spcBef>
                  <a:spcPts val="105"/>
                </a:spcBef>
                <a:buChar char="•"/>
                <a:tabLst>
                  <a:tab pos="128270" algn="l"/>
                </a:tabLst>
              </a:pP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Asking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Questions and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Defining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Problems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Using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Mathematics and Computational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Thinking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Engaging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Argument from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Evidence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Obtaining,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Evaluating,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Communicating</a:t>
              </a:r>
              <a:r>
                <a:rPr sz="1200" b="0" spc="2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Information</a:t>
              </a:r>
              <a:endParaRPr sz="1200" dirty="0">
                <a:cs typeface="Source Sans Pro Light"/>
              </a:endParaRPr>
            </a:p>
            <a:p>
              <a:pPr>
                <a:lnSpc>
                  <a:spcPct val="100000"/>
                </a:lnSpc>
                <a:spcBef>
                  <a:spcPts val="15"/>
                </a:spcBef>
                <a:buClr>
                  <a:srgbClr val="231F20"/>
                </a:buClr>
                <a:buFont typeface="Source Sans Pro Light"/>
                <a:buChar char="•"/>
              </a:pPr>
              <a:endParaRPr sz="1450" dirty="0"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Disciplinary </a:t>
              </a: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Core</a:t>
              </a:r>
              <a:r>
                <a:rPr sz="1200" b="1" spc="-15" dirty="0">
                  <a:solidFill>
                    <a:srgbClr val="231F20"/>
                  </a:solidFill>
                  <a:cs typeface="Source Sans Pro"/>
                </a:rPr>
                <a:t> </a:t>
              </a: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Ideas</a:t>
              </a:r>
              <a:endParaRPr sz="1200" b="1" dirty="0">
                <a:cs typeface="Source Sans Pro"/>
              </a:endParaRPr>
            </a:p>
            <a:p>
              <a:pPr marL="127635" indent="-114935">
                <a:lnSpc>
                  <a:spcPct val="100000"/>
                </a:lnSpc>
                <a:spcBef>
                  <a:spcPts val="105"/>
                </a:spcBef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PS3.D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Energy in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Chemical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Processes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PS4.A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Wave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Properties</a:t>
              </a:r>
              <a:endParaRPr sz="1200" dirty="0">
                <a:cs typeface="Source Sans Pro Light"/>
              </a:endParaRPr>
            </a:p>
          </p:txBody>
        </p:sp>
        <p:sp>
          <p:nvSpPr>
            <p:cNvPr id="70" name="object 7">
              <a:extLst>
                <a:ext uri="{FF2B5EF4-FFF2-40B4-BE49-F238E27FC236}">
                  <a16:creationId xmlns:a16="http://schemas.microsoft.com/office/drawing/2014/main" id="{2143F249-4636-4231-B0E5-81833CB7B8DF}"/>
                </a:ext>
              </a:extLst>
            </p:cNvPr>
            <p:cNvSpPr txBox="1"/>
            <p:nvPr/>
          </p:nvSpPr>
          <p:spPr>
            <a:xfrm>
              <a:off x="7828756" y="6964813"/>
              <a:ext cx="4912995" cy="266128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635" indent="-114935">
                <a:lnSpc>
                  <a:spcPct val="100000"/>
                </a:lnSpc>
                <a:spcBef>
                  <a:spcPts val="100"/>
                </a:spcBef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PS4.B Electromagnetic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Radiation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PS4.C Information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Technologies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2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Instrumentation</a:t>
              </a:r>
              <a:endParaRPr sz="1200" dirty="0">
                <a:cs typeface="Source Sans Pro Light"/>
              </a:endParaRPr>
            </a:p>
            <a:p>
              <a:pPr>
                <a:lnSpc>
                  <a:spcPct val="100000"/>
                </a:lnSpc>
                <a:spcBef>
                  <a:spcPts val="45"/>
                </a:spcBef>
                <a:buClr>
                  <a:srgbClr val="231F20"/>
                </a:buClr>
                <a:buFont typeface="Source Sans Pro Light"/>
                <a:buChar char="•"/>
              </a:pPr>
              <a:endParaRPr sz="1350" dirty="0"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Crosscutting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 Concepts</a:t>
              </a:r>
              <a:endParaRPr sz="1200" b="1" dirty="0">
                <a:cs typeface="Source Sans Pro"/>
              </a:endParaRPr>
            </a:p>
            <a:p>
              <a:pPr marL="127635" indent="-114935">
                <a:lnSpc>
                  <a:spcPct val="100000"/>
                </a:lnSpc>
                <a:spcBef>
                  <a:spcPts val="100"/>
                </a:spcBef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Cause and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Effect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Systems and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System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Models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Stability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Change</a:t>
              </a:r>
              <a:endParaRPr sz="1200" dirty="0">
                <a:cs typeface="Source Sans Pro Light"/>
              </a:endParaRPr>
            </a:p>
            <a:p>
              <a:pPr>
                <a:lnSpc>
                  <a:spcPct val="100000"/>
                </a:lnSpc>
                <a:spcBef>
                  <a:spcPts val="20"/>
                </a:spcBef>
                <a:buClr>
                  <a:srgbClr val="231F20"/>
                </a:buClr>
                <a:buFont typeface="Source Sans Pro Light"/>
                <a:buChar char="•"/>
              </a:pPr>
              <a:endParaRPr sz="1300" b="1" dirty="0"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Connections 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to </a:t>
              </a: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Engineering, 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Technology, </a:t>
              </a: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and Applications </a:t>
              </a: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of</a:t>
              </a: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 Science</a:t>
              </a:r>
              <a:endParaRPr sz="1200" b="1" dirty="0">
                <a:cs typeface="Source Sans Pro"/>
              </a:endParaRPr>
            </a:p>
            <a:p>
              <a:pPr marL="127635" indent="-114935">
                <a:lnSpc>
                  <a:spcPct val="100000"/>
                </a:lnSpc>
                <a:spcBef>
                  <a:spcPts val="105"/>
                </a:spcBef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Interdependence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Science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Engineering,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</a:t>
              </a:r>
              <a:r>
                <a:rPr sz="1200" b="0" spc="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Technology</a:t>
              </a:r>
              <a:endParaRPr sz="1200" dirty="0">
                <a:cs typeface="Source Sans Pro Light"/>
              </a:endParaRPr>
            </a:p>
            <a:p>
              <a:pPr marL="127635" indent="-114935">
                <a:lnSpc>
                  <a:spcPct val="100000"/>
                </a:lnSpc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Influence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of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Science,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Engineering,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and Technology and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Natural</a:t>
              </a:r>
              <a:r>
                <a:rPr sz="1200" b="0" spc="25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World</a:t>
              </a:r>
              <a:endParaRPr sz="1200" dirty="0">
                <a:cs typeface="Source Sans Pro Light"/>
              </a:endParaRPr>
            </a:p>
            <a:p>
              <a:pPr>
                <a:lnSpc>
                  <a:spcPct val="100000"/>
                </a:lnSpc>
                <a:spcBef>
                  <a:spcPts val="55"/>
                </a:spcBef>
                <a:buClr>
                  <a:srgbClr val="231F20"/>
                </a:buClr>
                <a:buFont typeface="Source Sans Pro Light"/>
                <a:buChar char="•"/>
              </a:pPr>
              <a:endParaRPr sz="1250" dirty="0"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Connections 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to </a:t>
              </a: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the </a:t>
              </a:r>
              <a:r>
                <a:rPr sz="1200" b="1" spc="-10" dirty="0">
                  <a:solidFill>
                    <a:srgbClr val="231F20"/>
                  </a:solidFill>
                  <a:cs typeface="Source Sans Pro"/>
                </a:rPr>
                <a:t>Nature </a:t>
              </a:r>
              <a:r>
                <a:rPr sz="1200" b="1" dirty="0">
                  <a:solidFill>
                    <a:srgbClr val="231F20"/>
                  </a:solidFill>
                  <a:cs typeface="Source Sans Pro"/>
                </a:rPr>
                <a:t>of</a:t>
              </a:r>
              <a:r>
                <a:rPr sz="1200" b="1" spc="-5" dirty="0">
                  <a:solidFill>
                    <a:srgbClr val="231F20"/>
                  </a:solidFill>
                  <a:cs typeface="Source Sans Pro"/>
                </a:rPr>
                <a:t> Science</a:t>
              </a:r>
              <a:endParaRPr sz="1200" b="1" dirty="0">
                <a:cs typeface="Source Sans Pro"/>
              </a:endParaRPr>
            </a:p>
            <a:p>
              <a:pPr marL="127635" indent="-114935">
                <a:lnSpc>
                  <a:spcPct val="100000"/>
                </a:lnSpc>
                <a:spcBef>
                  <a:spcPts val="100"/>
                </a:spcBef>
                <a:buChar char="•"/>
                <a:tabLst>
                  <a:tab pos="128270" algn="l"/>
                </a:tabLst>
              </a:pP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Science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Models,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Laws, Mechanisms, and </a:t>
              </a:r>
              <a:r>
                <a:rPr sz="1200" b="0" dirty="0">
                  <a:solidFill>
                    <a:srgbClr val="231F20"/>
                  </a:solidFill>
                  <a:cs typeface="Source Sans Pro Light"/>
                </a:rPr>
                <a:t>Theories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Explain </a:t>
              </a:r>
              <a:r>
                <a:rPr sz="1200" b="0" spc="-10" dirty="0">
                  <a:solidFill>
                    <a:srgbClr val="231F20"/>
                  </a:solidFill>
                  <a:cs typeface="Source Sans Pro Light"/>
                </a:rPr>
                <a:t>Natural</a:t>
              </a:r>
              <a:r>
                <a:rPr sz="1200" b="0" spc="90" dirty="0">
                  <a:solidFill>
                    <a:srgbClr val="231F20"/>
                  </a:solidFill>
                  <a:cs typeface="Source Sans Pro Light"/>
                </a:rPr>
                <a:t> </a:t>
              </a:r>
              <a:r>
                <a:rPr sz="1200" b="0" spc="-5" dirty="0">
                  <a:solidFill>
                    <a:srgbClr val="231F20"/>
                  </a:solidFill>
                  <a:cs typeface="Source Sans Pro Light"/>
                </a:rPr>
                <a:t>Phenomena</a:t>
              </a:r>
              <a:endParaRPr sz="1200" dirty="0">
                <a:cs typeface="Source Sans Pro Light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A93EB3DA-1C3C-4FF3-902D-3DB89294C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1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5314155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Texbook</a:t>
            </a: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cs-CZ" sz="2800" dirty="0" err="1">
                <a:solidFill>
                  <a:srgbClr val="FFFFFF"/>
                </a:solidFill>
                <a:cs typeface="Source Sans Pro Light"/>
              </a:rPr>
              <a:t>correlations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0406" cy="202106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Hewitt, P.G. (2009) Conceptual Physics. Upper Saddle River, NJ: Pearson Education. Unit V –  Electricity and Magnetism, 36 – Magnetism, 720-732.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Serway, R.A., &amp; Faughn, J.S. (2009) Holt Physics. Austin, TX: Holt, Rinehart and Winston.  Chapter 19 – Magnetism, Section 1 – Magnets and Magnetic Fields, 676-682.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Walter, J.S. (2014) Pearson Physics. Upper Saddle River, NJ: Pearson Education.  Chapter 22 – Magnetism and Magnetic Fields, 782-815.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cs typeface="Source Sans Pro Light"/>
              </a:rPr>
              <a:t>Nirenberg, I. (2016) CK-12 Physics - Intermediate. Palo Alto, CA: CK-12 Foundation. 18.1  Magnetic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33FC6-452C-42B9-A8C0-56A1DF294C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4933156" cy="828000"/>
            <a:chOff x="690396" y="8642689"/>
            <a:chExt cx="3370629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690396" y="8642693"/>
              <a:ext cx="3154529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ENGAGE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689100"/>
            <a:ext cx="17220406" cy="293670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cs typeface="Source Sans Pro Light"/>
              </a:rPr>
              <a:t>Pair </a:t>
            </a:r>
            <a:r>
              <a:rPr lang="en-US" spc="-5" dirty="0">
                <a:cs typeface="Source Sans Pro Light"/>
              </a:rPr>
              <a:t>students and have </a:t>
            </a:r>
            <a:r>
              <a:rPr lang="en-US" dirty="0">
                <a:cs typeface="Source Sans Pro Light"/>
              </a:rPr>
              <a:t>them </a:t>
            </a:r>
            <a:r>
              <a:rPr lang="en-US" spc="-5" dirty="0">
                <a:cs typeface="Source Sans Pro Light"/>
              </a:rPr>
              <a:t>study </a:t>
            </a:r>
            <a:r>
              <a:rPr lang="en-US" dirty="0">
                <a:cs typeface="Source Sans Pro Light"/>
              </a:rPr>
              <a:t>the 3D model </a:t>
            </a:r>
            <a:r>
              <a:rPr lang="en-US" b="1" dirty="0">
                <a:cs typeface="Source Sans Pro"/>
              </a:rPr>
              <a:t>“Coil of </a:t>
            </a:r>
            <a:r>
              <a:rPr lang="en-US" b="1" spc="-5" dirty="0">
                <a:cs typeface="Source Sans Pro"/>
              </a:rPr>
              <a:t>Wire and </a:t>
            </a:r>
            <a:r>
              <a:rPr lang="en-US" b="1" dirty="0">
                <a:cs typeface="Source Sans Pro"/>
              </a:rPr>
              <a:t>Moving </a:t>
            </a:r>
            <a:r>
              <a:rPr lang="en-US" b="1" spc="-5" dirty="0">
                <a:cs typeface="Source Sans Pro"/>
              </a:rPr>
              <a:t>Magnet” </a:t>
            </a:r>
            <a:r>
              <a:rPr lang="en-US" dirty="0">
                <a:cs typeface="Source Sans Pro Light"/>
              </a:rPr>
              <a:t>in the  </a:t>
            </a:r>
            <a:r>
              <a:rPr lang="en-US" b="1" dirty="0">
                <a:cs typeface="Source Sans Pro Light"/>
              </a:rPr>
              <a:t>Lifeliqe </a:t>
            </a:r>
            <a:r>
              <a:rPr lang="en-US" b="1" spc="-5" dirty="0">
                <a:cs typeface="Source Sans Pro"/>
              </a:rPr>
              <a:t>Physics </a:t>
            </a:r>
            <a:r>
              <a:rPr lang="en-US" b="1" spc="-5" dirty="0">
                <a:cs typeface="Source Sans Pro Light"/>
              </a:rPr>
              <a:t>library</a:t>
            </a:r>
            <a:r>
              <a:rPr lang="en-US" spc="-5" dirty="0">
                <a:cs typeface="Source Sans Pro Light"/>
              </a:rPr>
              <a:t>. </a:t>
            </a:r>
            <a:r>
              <a:rPr lang="en-US" dirty="0">
                <a:cs typeface="Source Sans Pro Light"/>
              </a:rPr>
              <a:t>Then, </a:t>
            </a:r>
            <a:r>
              <a:rPr lang="en-US" spc="-5" dirty="0">
                <a:cs typeface="Source Sans Pro Light"/>
              </a:rPr>
              <a:t>have </a:t>
            </a:r>
            <a:r>
              <a:rPr lang="en-US" dirty="0">
                <a:cs typeface="Source Sans Pro Light"/>
              </a:rPr>
              <a:t>them discuss </a:t>
            </a:r>
            <a:r>
              <a:rPr lang="en-US" spc="-5" dirty="0">
                <a:cs typeface="Source Sans Pro Light"/>
              </a:rPr>
              <a:t>and share </a:t>
            </a:r>
            <a:r>
              <a:rPr lang="en-US" dirty="0">
                <a:cs typeface="Source Sans Pro Light"/>
              </a:rPr>
              <a:t>their </a:t>
            </a:r>
            <a:r>
              <a:rPr lang="en-US" spc="-5" dirty="0">
                <a:cs typeface="Source Sans Pro Light"/>
              </a:rPr>
              <a:t>answers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</a:t>
            </a:r>
            <a:r>
              <a:rPr lang="en-US" spc="6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questions: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2400" dirty="0">
              <a:cs typeface="Times New Roman"/>
            </a:endParaRPr>
          </a:p>
          <a:p>
            <a:pPr marL="138430" indent="-125730">
              <a:lnSpc>
                <a:spcPct val="100000"/>
              </a:lnSpc>
              <a:spcBef>
                <a:spcPts val="5"/>
              </a:spcBef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What is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causing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 needle 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to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move?</a:t>
            </a:r>
            <a:endParaRPr lang="en-US" dirty="0">
              <a:cs typeface="Source Sans Pro Light"/>
            </a:endParaRPr>
          </a:p>
          <a:p>
            <a:pPr marL="138430" indent="-125730">
              <a:lnSpc>
                <a:spcPct val="100000"/>
              </a:lnSpc>
              <a:buFont typeface="Source Sans Pro Light"/>
              <a:buChar char="•"/>
              <a:tabLst>
                <a:tab pos="139065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Why does it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move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back and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forth?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000" dirty="0">
              <a:cs typeface="Times New Roman"/>
            </a:endParaRPr>
          </a:p>
          <a:p>
            <a:pPr marL="12700" marR="1038225">
              <a:lnSpc>
                <a:spcPct val="100000"/>
              </a:lnSpc>
              <a:spcBef>
                <a:spcPts val="100"/>
              </a:spcBef>
            </a:pPr>
            <a:r>
              <a:rPr lang="en-US" spc="-15" dirty="0">
                <a:cs typeface="Source Sans Pro Light"/>
              </a:rPr>
              <a:t>Post </a:t>
            </a:r>
            <a:r>
              <a:rPr lang="en-US" spc="-10" dirty="0">
                <a:cs typeface="Source Sans Pro Light"/>
              </a:rPr>
              <a:t>and/or </a:t>
            </a:r>
            <a:r>
              <a:rPr lang="en-US" dirty="0">
                <a:cs typeface="Source Sans Pro Light"/>
              </a:rPr>
              <a:t>pose the </a:t>
            </a:r>
            <a:r>
              <a:rPr lang="en-US" spc="-5" dirty="0">
                <a:cs typeface="Source Sans Pro Light"/>
              </a:rPr>
              <a:t>essential questions </a:t>
            </a:r>
            <a:r>
              <a:rPr lang="en-US" dirty="0">
                <a:cs typeface="Source Sans Pro Light"/>
              </a:rPr>
              <a:t>of the</a:t>
            </a:r>
            <a:r>
              <a:rPr lang="en-US" spc="3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lesson:</a:t>
            </a:r>
            <a:endParaRPr lang="cs-CZ" dirty="0">
              <a:cs typeface="Source Sans Pro Light"/>
            </a:endParaRPr>
          </a:p>
          <a:p>
            <a:pPr marL="298450" marR="10382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 you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determine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direction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of a permanent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i="1" spc="-3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field? </a:t>
            </a:r>
            <a:endParaRPr lang="cs-CZ" i="1" dirty="0">
              <a:solidFill>
                <a:srgbClr val="231F20"/>
              </a:solidFill>
              <a:cs typeface="Source Sans Pro Light"/>
            </a:endParaRPr>
          </a:p>
          <a:p>
            <a:pPr marL="298450" marR="103822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does a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current-carrying wire create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 field?</a:t>
            </a:r>
            <a:endParaRPr lang="en-US" dirty="0">
              <a:cs typeface="Source Sans Pro Light"/>
            </a:endParaRPr>
          </a:p>
          <a:p>
            <a:pPr marL="2984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 you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determine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the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direction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of the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field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produced by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 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current- 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carrying wire?</a:t>
            </a:r>
            <a:endParaRPr lang="en-US"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endParaRPr lang="en-US" dirty="0">
              <a:cs typeface="Source Sans Pr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02BC89-CDFF-4EE4-AB4F-910C1485AB07}"/>
              </a:ext>
            </a:extLst>
          </p:cNvPr>
          <p:cNvGrpSpPr/>
          <p:nvPr/>
        </p:nvGrpSpPr>
        <p:grpSpPr>
          <a:xfrm>
            <a:off x="0" y="8523878"/>
            <a:ext cx="4933156" cy="828000"/>
            <a:chOff x="690396" y="8642689"/>
            <a:chExt cx="3370629" cy="439424"/>
          </a:xfrm>
        </p:grpSpPr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67204CAA-00A6-497C-BF9E-378412C88FFA}"/>
                </a:ext>
              </a:extLst>
            </p:cNvPr>
            <p:cNvSpPr/>
            <p:nvPr/>
          </p:nvSpPr>
          <p:spPr>
            <a:xfrm>
              <a:off x="690396" y="8642693"/>
              <a:ext cx="3154529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168FD0A2-62A1-4776-BDC2-C43AF0243973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FE0E056F-D126-4804-B172-9B9E4CFEEEF6}"/>
              </a:ext>
            </a:extLst>
          </p:cNvPr>
          <p:cNvSpPr txBox="1"/>
          <p:nvPr/>
        </p:nvSpPr>
        <p:spPr>
          <a:xfrm>
            <a:off x="665956" y="8716023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EXPLORE</a:t>
            </a:r>
            <a:endParaRPr lang="cs-CZ" sz="2800" dirty="0">
              <a:cs typeface="Source Sans Pro Ligh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1B50EF-35C3-4769-980A-397A27AE7BD2}"/>
              </a:ext>
            </a:extLst>
          </p:cNvPr>
          <p:cNvGrpSpPr/>
          <p:nvPr/>
        </p:nvGrpSpPr>
        <p:grpSpPr>
          <a:xfrm>
            <a:off x="17036256" y="8666078"/>
            <a:ext cx="469900" cy="541020"/>
            <a:chOff x="6546338" y="509979"/>
            <a:chExt cx="469900" cy="541020"/>
          </a:xfrm>
        </p:grpSpPr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46D2BF29-7CE1-4018-88E0-07005517AEF2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52DC36F0-97A0-406A-848A-F07A3E259E55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20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33" name="object 5">
            <a:extLst>
              <a:ext uri="{FF2B5EF4-FFF2-40B4-BE49-F238E27FC236}">
                <a16:creationId xmlns:a16="http://schemas.microsoft.com/office/drawing/2014/main" id="{62CE7E30-927B-4EB7-ACDA-CB9E04B0FE81}"/>
              </a:ext>
            </a:extLst>
          </p:cNvPr>
          <p:cNvSpPr txBox="1"/>
          <p:nvPr/>
        </p:nvSpPr>
        <p:spPr>
          <a:xfrm>
            <a:off x="971550" y="9580478"/>
            <a:ext cx="830500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Have students </a:t>
            </a:r>
            <a:r>
              <a:rPr b="0" spc="-15" dirty="0">
                <a:cs typeface="Source Sans Pro Light"/>
              </a:rPr>
              <a:t>read </a:t>
            </a:r>
            <a:r>
              <a:rPr b="0" spc="-5" dirty="0">
                <a:cs typeface="Source Sans Pro Light"/>
              </a:rPr>
              <a:t>“Magnetic</a:t>
            </a:r>
            <a:r>
              <a:rPr b="0" spc="20" dirty="0">
                <a:cs typeface="Source Sans Pro Light"/>
              </a:rPr>
              <a:t> </a:t>
            </a:r>
            <a:r>
              <a:rPr b="0" spc="-15" dirty="0">
                <a:cs typeface="Source Sans Pro Light"/>
              </a:rPr>
              <a:t>Fields.”</a:t>
            </a:r>
            <a:endParaRPr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r>
              <a:rPr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2"/>
              </a:rPr>
              <a:t>www.ck12.org/section/Magnetic-Fields-Physics-Intermediate/</a:t>
            </a:r>
            <a:endParaRPr dirty="0">
              <a:cs typeface="Source Sans Pro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978754-8581-47CF-B47C-DF6899FF5F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2B1EFB45-6C1B-4B2E-9E2D-13496C6256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7203669"/>
                  </p:ext>
                </p:extLst>
              </p:nvPr>
            </p:nvGraphicFramePr>
            <p:xfrm>
              <a:off x="7066756" y="4175755"/>
              <a:ext cx="8246314" cy="44903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246314" cy="4490323"/>
                    </a:xfrm>
                    <a:prstGeom prst="rect">
                      <a:avLst/>
                    </a:prstGeom>
                  </am3d:spPr>
                  <am3d:camera>
                    <am3d:pos x="0" y="0" z="56111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7" d="1000000"/>
                    <am3d:preTrans dx="5292521" dy="0" dz="-63465"/>
                    <am3d:scale>
                      <am3d:sx n="1000000" d="1000000"/>
                      <am3d:sy n="1000000" d="1000000"/>
                      <am3d:sz n="1000000" d="1000000"/>
                    </am3d:scale>
                    <am3d:rot ax="3349469" ay="569064" az="8184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4931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2B1EFB45-6C1B-4B2E-9E2D-13496C6256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6756" y="4175755"/>
                <a:ext cx="8246314" cy="449032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D94527E-E5F4-4D33-84AA-F22E6843407D}"/>
              </a:ext>
            </a:extLst>
          </p:cNvPr>
          <p:cNvSpPr/>
          <p:nvPr/>
        </p:nvSpPr>
        <p:spPr>
          <a:xfrm>
            <a:off x="9809956" y="8666078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9289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4094957" cy="828000"/>
            <a:chOff x="1523376" y="8642689"/>
            <a:chExt cx="2537649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1523376" y="8642693"/>
              <a:ext cx="2321548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EXPLAIN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8242300"/>
            <a:ext cx="17232063" cy="125418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cs typeface="Source Sans Pro Light"/>
              </a:rPr>
              <a:t>Pair</a:t>
            </a:r>
            <a:r>
              <a:rPr lang="en-US" spc="11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students</a:t>
            </a:r>
            <a:r>
              <a:rPr lang="en-US" spc="114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and</a:t>
            </a:r>
            <a:r>
              <a:rPr lang="en-US" spc="114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have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them</a:t>
            </a:r>
            <a:r>
              <a:rPr lang="en-US" spc="114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study</a:t>
            </a:r>
            <a:r>
              <a:rPr lang="en-US" spc="114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3D</a:t>
            </a:r>
            <a:r>
              <a:rPr lang="en-US" spc="114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model</a:t>
            </a:r>
            <a:r>
              <a:rPr lang="en-US" spc="114" dirty="0">
                <a:cs typeface="Source Sans Pro Light"/>
              </a:rPr>
              <a:t> </a:t>
            </a:r>
            <a:r>
              <a:rPr lang="en-US" b="1" spc="-10" dirty="0">
                <a:cs typeface="Source Sans Pro"/>
              </a:rPr>
              <a:t>“Greater</a:t>
            </a:r>
            <a:r>
              <a:rPr lang="en-US" b="1" spc="110" dirty="0">
                <a:cs typeface="Source Sans Pro"/>
              </a:rPr>
              <a:t> </a:t>
            </a:r>
            <a:r>
              <a:rPr lang="en-US" b="1" spc="-5" dirty="0">
                <a:cs typeface="Source Sans Pro"/>
              </a:rPr>
              <a:t>White</a:t>
            </a:r>
            <a:r>
              <a:rPr lang="en-US" b="1" spc="105" dirty="0">
                <a:cs typeface="Source Sans Pro"/>
              </a:rPr>
              <a:t> </a:t>
            </a:r>
            <a:r>
              <a:rPr lang="en-US" b="1" spc="-15" dirty="0">
                <a:cs typeface="Source Sans Pro"/>
              </a:rPr>
              <a:t>Pelican”</a:t>
            </a:r>
            <a:r>
              <a:rPr lang="en-US" b="1" spc="110" dirty="0">
                <a:cs typeface="Source Sans Pro"/>
              </a:rPr>
              <a:t> </a:t>
            </a:r>
            <a:r>
              <a:rPr lang="en-US" dirty="0">
                <a:cs typeface="Source Sans Pro Light"/>
              </a:rPr>
              <a:t>in</a:t>
            </a:r>
            <a:r>
              <a:rPr lang="en-US" spc="114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the</a:t>
            </a:r>
            <a:r>
              <a:rPr lang="en-US" spc="110" dirty="0">
                <a:cs typeface="Source Sans Pro Light"/>
              </a:rPr>
              <a:t> </a:t>
            </a:r>
            <a:r>
              <a:rPr lang="en-US" dirty="0">
                <a:cs typeface="Source Sans Pro Light"/>
              </a:rPr>
              <a:t>Lifeliqe</a:t>
            </a:r>
          </a:p>
          <a:p>
            <a:pPr marL="12700">
              <a:lnSpc>
                <a:spcPct val="100000"/>
              </a:lnSpc>
            </a:pPr>
            <a:r>
              <a:rPr lang="en-US" b="1" spc="-5" dirty="0">
                <a:cs typeface="Source Sans Pro"/>
              </a:rPr>
              <a:t>Animal </a:t>
            </a:r>
            <a:r>
              <a:rPr lang="en-US" b="1" dirty="0">
                <a:cs typeface="Source Sans Pro"/>
              </a:rPr>
              <a:t>Biology </a:t>
            </a:r>
            <a:r>
              <a:rPr lang="en-US" b="1" spc="-5" dirty="0">
                <a:cs typeface="Source Sans Pro Light"/>
              </a:rPr>
              <a:t>library</a:t>
            </a:r>
            <a:r>
              <a:rPr lang="en-US" spc="-5" dirty="0">
                <a:cs typeface="Source Sans Pro Light"/>
              </a:rPr>
              <a:t>. </a:t>
            </a:r>
            <a:r>
              <a:rPr lang="en-US" dirty="0">
                <a:cs typeface="Source Sans Pro Light"/>
              </a:rPr>
              <a:t>Then, </a:t>
            </a:r>
            <a:r>
              <a:rPr lang="en-US" spc="-5" dirty="0">
                <a:cs typeface="Source Sans Pro Light"/>
              </a:rPr>
              <a:t>have </a:t>
            </a:r>
            <a:r>
              <a:rPr lang="en-US" dirty="0">
                <a:cs typeface="Source Sans Pro Light"/>
              </a:rPr>
              <a:t>them discuss </a:t>
            </a:r>
            <a:r>
              <a:rPr lang="en-US" spc="-5" dirty="0">
                <a:cs typeface="Source Sans Pro Light"/>
              </a:rPr>
              <a:t>and share </a:t>
            </a:r>
            <a:r>
              <a:rPr lang="en-US" dirty="0">
                <a:cs typeface="Source Sans Pro Light"/>
              </a:rPr>
              <a:t>their </a:t>
            </a:r>
            <a:r>
              <a:rPr lang="en-US" spc="-5" dirty="0">
                <a:cs typeface="Source Sans Pro Light"/>
              </a:rPr>
              <a:t>answers </a:t>
            </a:r>
            <a:r>
              <a:rPr lang="en-US" spc="-10" dirty="0">
                <a:cs typeface="Source Sans Pro Light"/>
              </a:rPr>
              <a:t>to </a:t>
            </a:r>
            <a:r>
              <a:rPr lang="en-US" dirty="0">
                <a:cs typeface="Source Sans Pro Light"/>
              </a:rPr>
              <a:t>the</a:t>
            </a:r>
            <a:r>
              <a:rPr lang="en-US" spc="70" dirty="0">
                <a:cs typeface="Source Sans Pro Light"/>
              </a:rPr>
              <a:t> </a:t>
            </a:r>
            <a:r>
              <a:rPr lang="en-US" spc="-5" dirty="0">
                <a:cs typeface="Source Sans Pro Light"/>
              </a:rPr>
              <a:t>questions: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spcBef>
                <a:spcPts val="1145"/>
              </a:spcBef>
              <a:buFont typeface="Source Sans Pro Light"/>
              <a:buChar char="•"/>
              <a:tabLst>
                <a:tab pos="128270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What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role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do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magnetic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fields play in this </a:t>
            </a:r>
            <a:r>
              <a:rPr lang="en-US" i="1" spc="-15" dirty="0">
                <a:solidFill>
                  <a:srgbClr val="231F20"/>
                </a:solidFill>
                <a:cs typeface="Source Sans Pro Light"/>
              </a:rPr>
              <a:t>bird’s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annual</a:t>
            </a:r>
            <a:r>
              <a:rPr lang="en-US" i="1" spc="2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spc="-5" dirty="0">
                <a:solidFill>
                  <a:srgbClr val="231F20"/>
                </a:solidFill>
                <a:cs typeface="Source Sans Pro Light"/>
              </a:rPr>
              <a:t>migration?</a:t>
            </a:r>
            <a:endParaRPr lang="en-US" dirty="0">
              <a:cs typeface="Source Sans Pro Light"/>
            </a:endParaRPr>
          </a:p>
          <a:p>
            <a:pPr marL="127635" indent="-114935">
              <a:lnSpc>
                <a:spcPct val="100000"/>
              </a:lnSpc>
              <a:buFont typeface="Source Sans Pro Light"/>
              <a:buChar char="•"/>
              <a:tabLst>
                <a:tab pos="128270" algn="l"/>
              </a:tabLst>
            </a:pPr>
            <a:r>
              <a:rPr lang="en-US" i="1" dirty="0">
                <a:solidFill>
                  <a:srgbClr val="231F20"/>
                </a:solidFill>
                <a:cs typeface="Source Sans Pro Light"/>
              </a:rPr>
              <a:t>How does it know which way </a:t>
            </a:r>
            <a:r>
              <a:rPr lang="en-US" i="1" spc="-15" dirty="0">
                <a:solidFill>
                  <a:srgbClr val="231F20"/>
                </a:solidFill>
                <a:cs typeface="Source Sans Pro Light"/>
              </a:rPr>
              <a:t>it’s</a:t>
            </a:r>
            <a:r>
              <a:rPr lang="en-US" i="1" spc="-1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lang="en-US" i="1" dirty="0">
                <a:solidFill>
                  <a:srgbClr val="231F20"/>
                </a:solidFill>
                <a:cs typeface="Source Sans Pro Light"/>
              </a:rPr>
              <a:t>going?</a:t>
            </a:r>
            <a:endParaRPr lang="en-US" dirty="0">
              <a:cs typeface="Source Sans Pro Light"/>
            </a:endParaRPr>
          </a:p>
        </p:txBody>
      </p:sp>
      <p:sp>
        <p:nvSpPr>
          <p:cNvPr id="15" name="object 17">
            <a:hlinkClick r:id="rId2"/>
            <a:extLst>
              <a:ext uri="{FF2B5EF4-FFF2-40B4-BE49-F238E27FC236}">
                <a16:creationId xmlns:a16="http://schemas.microsoft.com/office/drawing/2014/main" id="{A7DAAB18-D25D-46B9-ABD0-D5670C4AF01A}"/>
              </a:ext>
            </a:extLst>
          </p:cNvPr>
          <p:cNvSpPr/>
          <p:nvPr/>
        </p:nvSpPr>
        <p:spPr>
          <a:xfrm>
            <a:off x="4247356" y="1460500"/>
            <a:ext cx="12192004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CF5313-CA31-4CE8-8E79-1AB4BEF205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356" y="9385300"/>
            <a:ext cx="1754378" cy="985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A7A6B9-71A4-4F95-85E2-3A41CB3234DF}"/>
              </a:ext>
            </a:extLst>
          </p:cNvPr>
          <p:cNvSpPr/>
          <p:nvPr/>
        </p:nvSpPr>
        <p:spPr>
          <a:xfrm>
            <a:off x="10952956" y="7095768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Click to open in Lifeliqe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1882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5009356" cy="828000"/>
            <a:chOff x="1523376" y="8642689"/>
            <a:chExt cx="2537649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1523376" y="8642693"/>
              <a:ext cx="2321548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CF6-D003-45D9-8F14-8EE301C22CEC}"/>
              </a:ext>
            </a:extLst>
          </p:cNvPr>
          <p:cNvGrpSpPr/>
          <p:nvPr/>
        </p:nvGrpSpPr>
        <p:grpSpPr>
          <a:xfrm>
            <a:off x="17125156" y="698500"/>
            <a:ext cx="469900" cy="541020"/>
            <a:chOff x="6546338" y="509979"/>
            <a:chExt cx="469900" cy="541020"/>
          </a:xfrm>
        </p:grpSpPr>
        <p:sp>
          <p:nvSpPr>
            <p:cNvPr id="3" name="object 3"/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EXTEND / ELABORATE</a:t>
            </a:r>
            <a:endParaRPr lang="cs-CZ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971550" y="1791648"/>
            <a:ext cx="17221200" cy="86690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cs typeface="Source Sans Pro Light"/>
              </a:rPr>
              <a:t>Have students </a:t>
            </a:r>
            <a:r>
              <a:rPr lang="en-US" spc="-15" dirty="0">
                <a:cs typeface="Source Sans Pro Light"/>
              </a:rPr>
              <a:t>take </a:t>
            </a:r>
            <a:r>
              <a:rPr lang="en-US" spc="-10" dirty="0">
                <a:cs typeface="Source Sans Pro Light"/>
              </a:rPr>
              <a:t>what </a:t>
            </a:r>
            <a:r>
              <a:rPr lang="en-US" dirty="0">
                <a:cs typeface="Source Sans Pro Light"/>
              </a:rPr>
              <a:t>they </a:t>
            </a:r>
            <a:r>
              <a:rPr lang="en-US" spc="-5" dirty="0">
                <a:cs typeface="Source Sans Pro Light"/>
              </a:rPr>
              <a:t>have learned and </a:t>
            </a:r>
            <a:r>
              <a:rPr lang="en-US" dirty="0">
                <a:cs typeface="Source Sans Pro Light"/>
              </a:rPr>
              <a:t>see it in </a:t>
            </a:r>
            <a:r>
              <a:rPr lang="en-US" spc="-5" dirty="0">
                <a:cs typeface="Source Sans Pro Light"/>
              </a:rPr>
              <a:t>authentic</a:t>
            </a:r>
            <a:r>
              <a:rPr lang="en-US" spc="60" dirty="0">
                <a:cs typeface="Source Sans Pro Light"/>
              </a:rPr>
              <a:t> </a:t>
            </a:r>
            <a:r>
              <a:rPr lang="en-US" spc="-10" dirty="0">
                <a:cs typeface="Source Sans Pro Light"/>
              </a:rPr>
              <a:t>contexts.</a:t>
            </a:r>
            <a:endParaRPr lang="en-US" dirty="0">
              <a:cs typeface="Source Sans Pro Light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Times New Roman"/>
            </a:endParaRPr>
          </a:p>
          <a:p>
            <a:pPr marL="12700" marR="791845">
              <a:lnSpc>
                <a:spcPct val="100000"/>
              </a:lnSpc>
            </a:pPr>
            <a:r>
              <a:rPr lang="en-US" spc="-5" dirty="0">
                <a:cs typeface="Source Sans Pro Light"/>
              </a:rPr>
              <a:t>Show, </a:t>
            </a:r>
            <a:r>
              <a:rPr lang="en-US" dirty="0">
                <a:cs typeface="Source Sans Pro Light"/>
              </a:rPr>
              <a:t>or </a:t>
            </a:r>
            <a:r>
              <a:rPr lang="en-US" spc="-5" dirty="0">
                <a:cs typeface="Source Sans Pro Light"/>
              </a:rPr>
              <a:t>have students view, </a:t>
            </a:r>
            <a:r>
              <a:rPr lang="en-US" dirty="0">
                <a:cs typeface="Source Sans Pro Light"/>
              </a:rPr>
              <a:t>“10 </a:t>
            </a:r>
            <a:r>
              <a:rPr lang="en-US" spc="5" dirty="0">
                <a:cs typeface="Source Sans Pro Light"/>
              </a:rPr>
              <a:t>AWESOME MAGNET </a:t>
            </a:r>
            <a:r>
              <a:rPr lang="en-US" dirty="0">
                <a:cs typeface="Source Sans Pro Light"/>
              </a:rPr>
              <a:t>TRICKS!”  </a:t>
            </a:r>
            <a:r>
              <a:rPr lang="en-US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2"/>
              </a:rPr>
              <a:t>www.youtube.com/watch?v=h5oXWtSMHzw</a:t>
            </a:r>
            <a:endParaRPr lang="en-US" dirty="0">
              <a:cs typeface="Source Sans Pro 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476B-8E8D-4E51-AAE5-78FBA8293916}"/>
              </a:ext>
            </a:extLst>
          </p:cNvPr>
          <p:cNvGrpSpPr/>
          <p:nvPr/>
        </p:nvGrpSpPr>
        <p:grpSpPr>
          <a:xfrm>
            <a:off x="1" y="4213900"/>
            <a:ext cx="3541712" cy="828000"/>
            <a:chOff x="2266858" y="8642689"/>
            <a:chExt cx="1794167" cy="439424"/>
          </a:xfrm>
        </p:grpSpPr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1F9C36EB-1A4B-47DA-B334-DADDC70C6B2E}"/>
                </a:ext>
              </a:extLst>
            </p:cNvPr>
            <p:cNvSpPr/>
            <p:nvPr/>
          </p:nvSpPr>
          <p:spPr>
            <a:xfrm>
              <a:off x="2266858" y="8642693"/>
              <a:ext cx="1578066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1D8F817A-1C54-4C66-8113-3C5D71BC6BE4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083189-BE30-47EC-BAF6-DB151BE45252}"/>
              </a:ext>
            </a:extLst>
          </p:cNvPr>
          <p:cNvGrpSpPr/>
          <p:nvPr/>
        </p:nvGrpSpPr>
        <p:grpSpPr>
          <a:xfrm>
            <a:off x="17112456" y="4366300"/>
            <a:ext cx="469900" cy="541020"/>
            <a:chOff x="6546338" y="509979"/>
            <a:chExt cx="469900" cy="541020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707AE4C2-37F7-47F3-BD56-282B43283948}"/>
                </a:ext>
              </a:extLst>
            </p:cNvPr>
            <p:cNvSpPr/>
            <p:nvPr/>
          </p:nvSpPr>
          <p:spPr>
            <a:xfrm>
              <a:off x="6546338" y="509979"/>
              <a:ext cx="469900" cy="541020"/>
            </a:xfrm>
            <a:custGeom>
              <a:avLst/>
              <a:gdLst/>
              <a:ahLst/>
              <a:cxnLst/>
              <a:rect l="l" t="t" r="r" b="b"/>
              <a:pathLst>
                <a:path w="469900" h="541019">
                  <a:moveTo>
                    <a:pt x="264398" y="40640"/>
                  </a:moveTo>
                  <a:lnTo>
                    <a:pt x="200415" y="40640"/>
                  </a:lnTo>
                  <a:lnTo>
                    <a:pt x="204646" y="41910"/>
                  </a:lnTo>
                  <a:lnTo>
                    <a:pt x="204646" y="68579"/>
                  </a:lnTo>
                  <a:lnTo>
                    <a:pt x="202737" y="68579"/>
                  </a:lnTo>
                  <a:lnTo>
                    <a:pt x="195545" y="69850"/>
                  </a:lnTo>
                  <a:lnTo>
                    <a:pt x="154568" y="80010"/>
                  </a:lnTo>
                  <a:lnTo>
                    <a:pt x="102891" y="106679"/>
                  </a:lnTo>
                  <a:lnTo>
                    <a:pt x="63599" y="140970"/>
                  </a:lnTo>
                  <a:lnTo>
                    <a:pt x="36632" y="175260"/>
                  </a:lnTo>
                  <a:lnTo>
                    <a:pt x="16216" y="215900"/>
                  </a:lnTo>
                  <a:lnTo>
                    <a:pt x="3740" y="260350"/>
                  </a:lnTo>
                  <a:lnTo>
                    <a:pt x="0" y="316229"/>
                  </a:lnTo>
                  <a:lnTo>
                    <a:pt x="1402" y="332740"/>
                  </a:lnTo>
                  <a:lnTo>
                    <a:pt x="12230" y="381000"/>
                  </a:lnTo>
                  <a:lnTo>
                    <a:pt x="40449" y="438150"/>
                  </a:lnTo>
                  <a:lnTo>
                    <a:pt x="94865" y="495300"/>
                  </a:lnTo>
                  <a:lnTo>
                    <a:pt x="133098" y="518160"/>
                  </a:lnTo>
                  <a:lnTo>
                    <a:pt x="175178" y="533400"/>
                  </a:lnTo>
                  <a:lnTo>
                    <a:pt x="221053" y="541020"/>
                  </a:lnTo>
                  <a:lnTo>
                    <a:pt x="253565" y="541020"/>
                  </a:lnTo>
                  <a:lnTo>
                    <a:pt x="285776" y="535940"/>
                  </a:lnTo>
                  <a:lnTo>
                    <a:pt x="314210" y="527050"/>
                  </a:lnTo>
                  <a:lnTo>
                    <a:pt x="340772" y="515620"/>
                  </a:lnTo>
                  <a:lnTo>
                    <a:pt x="365444" y="501650"/>
                  </a:lnTo>
                  <a:lnTo>
                    <a:pt x="214496" y="501650"/>
                  </a:lnTo>
                  <a:lnTo>
                    <a:pt x="197841" y="499110"/>
                  </a:lnTo>
                  <a:lnTo>
                    <a:pt x="189695" y="496570"/>
                  </a:lnTo>
                  <a:lnTo>
                    <a:pt x="186820" y="496570"/>
                  </a:lnTo>
                  <a:lnTo>
                    <a:pt x="180556" y="495300"/>
                  </a:lnTo>
                  <a:lnTo>
                    <a:pt x="176187" y="494029"/>
                  </a:lnTo>
                  <a:lnTo>
                    <a:pt x="171631" y="491490"/>
                  </a:lnTo>
                  <a:lnTo>
                    <a:pt x="167137" y="490220"/>
                  </a:lnTo>
                  <a:lnTo>
                    <a:pt x="159492" y="487679"/>
                  </a:lnTo>
                  <a:lnTo>
                    <a:pt x="155827" y="486410"/>
                  </a:lnTo>
                  <a:lnTo>
                    <a:pt x="151735" y="483870"/>
                  </a:lnTo>
                  <a:lnTo>
                    <a:pt x="148358" y="482600"/>
                  </a:lnTo>
                  <a:lnTo>
                    <a:pt x="146349" y="481329"/>
                  </a:lnTo>
                  <a:lnTo>
                    <a:pt x="138717" y="477520"/>
                  </a:lnTo>
                  <a:lnTo>
                    <a:pt x="133206" y="473710"/>
                  </a:lnTo>
                  <a:lnTo>
                    <a:pt x="127808" y="471170"/>
                  </a:lnTo>
                  <a:lnTo>
                    <a:pt x="127846" y="469900"/>
                  </a:lnTo>
                  <a:lnTo>
                    <a:pt x="122799" y="467360"/>
                  </a:lnTo>
                  <a:lnTo>
                    <a:pt x="120175" y="464820"/>
                  </a:lnTo>
                  <a:lnTo>
                    <a:pt x="119486" y="464820"/>
                  </a:lnTo>
                  <a:lnTo>
                    <a:pt x="118656" y="463550"/>
                  </a:lnTo>
                  <a:lnTo>
                    <a:pt x="112066" y="458470"/>
                  </a:lnTo>
                  <a:lnTo>
                    <a:pt x="104020" y="452120"/>
                  </a:lnTo>
                  <a:lnTo>
                    <a:pt x="103806" y="452120"/>
                  </a:lnTo>
                  <a:lnTo>
                    <a:pt x="118029" y="438150"/>
                  </a:lnTo>
                  <a:lnTo>
                    <a:pt x="118054" y="435610"/>
                  </a:lnTo>
                  <a:lnTo>
                    <a:pt x="87400" y="435610"/>
                  </a:lnTo>
                  <a:lnTo>
                    <a:pt x="84702" y="431800"/>
                  </a:lnTo>
                  <a:lnTo>
                    <a:pt x="82165" y="429260"/>
                  </a:lnTo>
                  <a:lnTo>
                    <a:pt x="79693" y="425450"/>
                  </a:lnTo>
                  <a:lnTo>
                    <a:pt x="63277" y="401320"/>
                  </a:lnTo>
                  <a:lnTo>
                    <a:pt x="50973" y="374650"/>
                  </a:lnTo>
                  <a:lnTo>
                    <a:pt x="42747" y="345440"/>
                  </a:lnTo>
                  <a:lnTo>
                    <a:pt x="38569" y="314960"/>
                  </a:lnTo>
                  <a:lnTo>
                    <a:pt x="56708" y="314960"/>
                  </a:lnTo>
                  <a:lnTo>
                    <a:pt x="57976" y="313690"/>
                  </a:lnTo>
                  <a:lnTo>
                    <a:pt x="60084" y="313690"/>
                  </a:lnTo>
                  <a:lnTo>
                    <a:pt x="61114" y="311150"/>
                  </a:lnTo>
                  <a:lnTo>
                    <a:pt x="61127" y="294640"/>
                  </a:lnTo>
                  <a:lnTo>
                    <a:pt x="58528" y="292100"/>
                  </a:lnTo>
                  <a:lnTo>
                    <a:pt x="38606" y="292100"/>
                  </a:lnTo>
                  <a:lnTo>
                    <a:pt x="39171" y="287020"/>
                  </a:lnTo>
                  <a:lnTo>
                    <a:pt x="46590" y="247650"/>
                  </a:lnTo>
                  <a:lnTo>
                    <a:pt x="47105" y="245110"/>
                  </a:lnTo>
                  <a:lnTo>
                    <a:pt x="47708" y="243840"/>
                  </a:lnTo>
                  <a:lnTo>
                    <a:pt x="48272" y="241300"/>
                  </a:lnTo>
                  <a:lnTo>
                    <a:pt x="50934" y="241300"/>
                  </a:lnTo>
                  <a:lnTo>
                    <a:pt x="51825" y="238760"/>
                  </a:lnTo>
                  <a:lnTo>
                    <a:pt x="51047" y="233679"/>
                  </a:lnTo>
                  <a:lnTo>
                    <a:pt x="51875" y="231140"/>
                  </a:lnTo>
                  <a:lnTo>
                    <a:pt x="52679" y="229870"/>
                  </a:lnTo>
                  <a:lnTo>
                    <a:pt x="53607" y="227329"/>
                  </a:lnTo>
                  <a:lnTo>
                    <a:pt x="58600" y="215900"/>
                  </a:lnTo>
                  <a:lnTo>
                    <a:pt x="64229" y="205740"/>
                  </a:lnTo>
                  <a:lnTo>
                    <a:pt x="70519" y="194310"/>
                  </a:lnTo>
                  <a:lnTo>
                    <a:pt x="77558" y="185420"/>
                  </a:lnTo>
                  <a:lnTo>
                    <a:pt x="79529" y="182879"/>
                  </a:lnTo>
                  <a:lnTo>
                    <a:pt x="81877" y="179070"/>
                  </a:lnTo>
                  <a:lnTo>
                    <a:pt x="83484" y="177800"/>
                  </a:lnTo>
                  <a:lnTo>
                    <a:pt x="85140" y="175260"/>
                  </a:lnTo>
                  <a:lnTo>
                    <a:pt x="87927" y="171450"/>
                  </a:lnTo>
                  <a:lnTo>
                    <a:pt x="118268" y="171450"/>
                  </a:lnTo>
                  <a:lnTo>
                    <a:pt x="117026" y="168910"/>
                  </a:lnTo>
                  <a:lnTo>
                    <a:pt x="116687" y="167640"/>
                  </a:lnTo>
                  <a:lnTo>
                    <a:pt x="116235" y="167640"/>
                  </a:lnTo>
                  <a:lnTo>
                    <a:pt x="112092" y="162560"/>
                  </a:lnTo>
                  <a:lnTo>
                    <a:pt x="108439" y="158750"/>
                  </a:lnTo>
                  <a:lnTo>
                    <a:pt x="104459" y="154940"/>
                  </a:lnTo>
                  <a:lnTo>
                    <a:pt x="131045" y="134620"/>
                  </a:lnTo>
                  <a:lnTo>
                    <a:pt x="159591" y="120650"/>
                  </a:lnTo>
                  <a:lnTo>
                    <a:pt x="190224" y="110490"/>
                  </a:lnTo>
                  <a:lnTo>
                    <a:pt x="223010" y="105410"/>
                  </a:lnTo>
                  <a:lnTo>
                    <a:pt x="363418" y="105410"/>
                  </a:lnTo>
                  <a:lnTo>
                    <a:pt x="348332" y="95250"/>
                  </a:lnTo>
                  <a:lnTo>
                    <a:pt x="332485" y="87629"/>
                  </a:lnTo>
                  <a:lnTo>
                    <a:pt x="299228" y="74929"/>
                  </a:lnTo>
                  <a:lnTo>
                    <a:pt x="282007" y="71120"/>
                  </a:lnTo>
                  <a:lnTo>
                    <a:pt x="264398" y="68579"/>
                  </a:lnTo>
                  <a:lnTo>
                    <a:pt x="264398" y="40640"/>
                  </a:lnTo>
                  <a:close/>
                </a:path>
                <a:path w="469900" h="541019">
                  <a:moveTo>
                    <a:pt x="234898" y="478790"/>
                  </a:moveTo>
                  <a:lnTo>
                    <a:pt x="228006" y="478790"/>
                  </a:lnTo>
                  <a:lnTo>
                    <a:pt x="226149" y="480060"/>
                  </a:lnTo>
                  <a:lnTo>
                    <a:pt x="224793" y="481329"/>
                  </a:lnTo>
                  <a:lnTo>
                    <a:pt x="223575" y="482600"/>
                  </a:lnTo>
                  <a:lnTo>
                    <a:pt x="223022" y="483870"/>
                  </a:lnTo>
                  <a:lnTo>
                    <a:pt x="223010" y="501650"/>
                  </a:lnTo>
                  <a:lnTo>
                    <a:pt x="245192" y="501650"/>
                  </a:lnTo>
                  <a:lnTo>
                    <a:pt x="245460" y="494029"/>
                  </a:lnTo>
                  <a:lnTo>
                    <a:pt x="245593" y="482600"/>
                  </a:lnTo>
                  <a:lnTo>
                    <a:pt x="242945" y="480060"/>
                  </a:lnTo>
                  <a:lnTo>
                    <a:pt x="234898" y="478790"/>
                  </a:lnTo>
                  <a:close/>
                </a:path>
                <a:path w="469900" h="541019">
                  <a:moveTo>
                    <a:pt x="366955" y="422910"/>
                  </a:moveTo>
                  <a:lnTo>
                    <a:pt x="363228" y="422910"/>
                  </a:lnTo>
                  <a:lnTo>
                    <a:pt x="355922" y="429260"/>
                  </a:lnTo>
                  <a:lnTo>
                    <a:pt x="352621" y="433070"/>
                  </a:lnTo>
                  <a:lnTo>
                    <a:pt x="351666" y="434340"/>
                  </a:lnTo>
                  <a:lnTo>
                    <a:pt x="351541" y="435610"/>
                  </a:lnTo>
                  <a:lnTo>
                    <a:pt x="351491" y="438150"/>
                  </a:lnTo>
                  <a:lnTo>
                    <a:pt x="352521" y="439420"/>
                  </a:lnTo>
                  <a:lnTo>
                    <a:pt x="364847" y="452120"/>
                  </a:lnTo>
                  <a:lnTo>
                    <a:pt x="364220" y="453390"/>
                  </a:lnTo>
                  <a:lnTo>
                    <a:pt x="337520" y="472440"/>
                  </a:lnTo>
                  <a:lnTo>
                    <a:pt x="308852" y="487679"/>
                  </a:lnTo>
                  <a:lnTo>
                    <a:pt x="278111" y="497840"/>
                  </a:lnTo>
                  <a:lnTo>
                    <a:pt x="245192" y="501650"/>
                  </a:lnTo>
                  <a:lnTo>
                    <a:pt x="365444" y="501650"/>
                  </a:lnTo>
                  <a:lnTo>
                    <a:pt x="388208" y="483870"/>
                  </a:lnTo>
                  <a:lnTo>
                    <a:pt x="389099" y="482600"/>
                  </a:lnTo>
                  <a:lnTo>
                    <a:pt x="390016" y="482600"/>
                  </a:lnTo>
                  <a:lnTo>
                    <a:pt x="390895" y="481329"/>
                  </a:lnTo>
                  <a:lnTo>
                    <a:pt x="400658" y="472440"/>
                  </a:lnTo>
                  <a:lnTo>
                    <a:pt x="409821" y="462279"/>
                  </a:lnTo>
                  <a:lnTo>
                    <a:pt x="418387" y="452120"/>
                  </a:lnTo>
                  <a:lnTo>
                    <a:pt x="426357" y="441960"/>
                  </a:lnTo>
                  <a:lnTo>
                    <a:pt x="426219" y="441960"/>
                  </a:lnTo>
                  <a:lnTo>
                    <a:pt x="429289" y="436879"/>
                  </a:lnTo>
                  <a:lnTo>
                    <a:pt x="380689" y="436879"/>
                  </a:lnTo>
                  <a:lnTo>
                    <a:pt x="377350" y="433070"/>
                  </a:lnTo>
                  <a:lnTo>
                    <a:pt x="374249" y="429260"/>
                  </a:lnTo>
                  <a:lnTo>
                    <a:pt x="366955" y="422910"/>
                  </a:lnTo>
                  <a:close/>
                </a:path>
                <a:path w="469900" h="541019">
                  <a:moveTo>
                    <a:pt x="454837" y="220979"/>
                  </a:moveTo>
                  <a:lnTo>
                    <a:pt x="413340" y="220979"/>
                  </a:lnTo>
                  <a:lnTo>
                    <a:pt x="414293" y="223520"/>
                  </a:lnTo>
                  <a:lnTo>
                    <a:pt x="416516" y="228600"/>
                  </a:lnTo>
                  <a:lnTo>
                    <a:pt x="417645" y="232410"/>
                  </a:lnTo>
                  <a:lnTo>
                    <a:pt x="418586" y="234950"/>
                  </a:lnTo>
                  <a:lnTo>
                    <a:pt x="420168" y="238760"/>
                  </a:lnTo>
                  <a:lnTo>
                    <a:pt x="420734" y="240029"/>
                  </a:lnTo>
                  <a:lnTo>
                    <a:pt x="422039" y="245110"/>
                  </a:lnTo>
                  <a:lnTo>
                    <a:pt x="423093" y="247650"/>
                  </a:lnTo>
                  <a:lnTo>
                    <a:pt x="423884" y="251460"/>
                  </a:lnTo>
                  <a:lnTo>
                    <a:pt x="424587" y="254000"/>
                  </a:lnTo>
                  <a:lnTo>
                    <a:pt x="425504" y="256540"/>
                  </a:lnTo>
                  <a:lnTo>
                    <a:pt x="426583" y="261620"/>
                  </a:lnTo>
                  <a:lnTo>
                    <a:pt x="426871" y="262890"/>
                  </a:lnTo>
                  <a:lnTo>
                    <a:pt x="427449" y="266700"/>
                  </a:lnTo>
                  <a:lnTo>
                    <a:pt x="428026" y="269240"/>
                  </a:lnTo>
                  <a:lnTo>
                    <a:pt x="429030" y="275590"/>
                  </a:lnTo>
                  <a:lnTo>
                    <a:pt x="429382" y="279400"/>
                  </a:lnTo>
                  <a:lnTo>
                    <a:pt x="430914" y="293370"/>
                  </a:lnTo>
                  <a:lnTo>
                    <a:pt x="411821" y="293370"/>
                  </a:lnTo>
                  <a:lnTo>
                    <a:pt x="409335" y="294640"/>
                  </a:lnTo>
                  <a:lnTo>
                    <a:pt x="408243" y="297179"/>
                  </a:lnTo>
                  <a:lnTo>
                    <a:pt x="408055" y="298450"/>
                  </a:lnTo>
                  <a:lnTo>
                    <a:pt x="407966" y="308610"/>
                  </a:lnTo>
                  <a:lnTo>
                    <a:pt x="408092" y="312420"/>
                  </a:lnTo>
                  <a:lnTo>
                    <a:pt x="410703" y="314960"/>
                  </a:lnTo>
                  <a:lnTo>
                    <a:pt x="430675" y="314960"/>
                  </a:lnTo>
                  <a:lnTo>
                    <a:pt x="430650" y="316229"/>
                  </a:lnTo>
                  <a:lnTo>
                    <a:pt x="425669" y="349250"/>
                  </a:lnTo>
                  <a:lnTo>
                    <a:pt x="415742" y="381000"/>
                  </a:lnTo>
                  <a:lnTo>
                    <a:pt x="400813" y="410210"/>
                  </a:lnTo>
                  <a:lnTo>
                    <a:pt x="380864" y="436879"/>
                  </a:lnTo>
                  <a:lnTo>
                    <a:pt x="429289" y="436879"/>
                  </a:lnTo>
                  <a:lnTo>
                    <a:pt x="443871" y="412750"/>
                  </a:lnTo>
                  <a:lnTo>
                    <a:pt x="456927" y="381000"/>
                  </a:lnTo>
                  <a:lnTo>
                    <a:pt x="465411" y="349250"/>
                  </a:lnTo>
                  <a:lnTo>
                    <a:pt x="469350" y="314960"/>
                  </a:lnTo>
                  <a:lnTo>
                    <a:pt x="469268" y="292100"/>
                  </a:lnTo>
                  <a:lnTo>
                    <a:pt x="467978" y="275590"/>
                  </a:lnTo>
                  <a:lnTo>
                    <a:pt x="464929" y="256540"/>
                  </a:lnTo>
                  <a:lnTo>
                    <a:pt x="460363" y="237490"/>
                  </a:lnTo>
                  <a:lnTo>
                    <a:pt x="456395" y="224790"/>
                  </a:lnTo>
                  <a:lnTo>
                    <a:pt x="454837" y="220979"/>
                  </a:lnTo>
                  <a:close/>
                </a:path>
                <a:path w="469900" h="541019">
                  <a:moveTo>
                    <a:pt x="105941" y="421640"/>
                  </a:moveTo>
                  <a:lnTo>
                    <a:pt x="103254" y="421640"/>
                  </a:lnTo>
                  <a:lnTo>
                    <a:pt x="100807" y="422910"/>
                  </a:lnTo>
                  <a:lnTo>
                    <a:pt x="99388" y="422910"/>
                  </a:lnTo>
                  <a:lnTo>
                    <a:pt x="95008" y="427990"/>
                  </a:lnTo>
                  <a:lnTo>
                    <a:pt x="91379" y="431800"/>
                  </a:lnTo>
                  <a:lnTo>
                    <a:pt x="87601" y="435610"/>
                  </a:lnTo>
                  <a:lnTo>
                    <a:pt x="118054" y="435610"/>
                  </a:lnTo>
                  <a:lnTo>
                    <a:pt x="118067" y="434340"/>
                  </a:lnTo>
                  <a:lnTo>
                    <a:pt x="111840" y="427990"/>
                  </a:lnTo>
                  <a:lnTo>
                    <a:pt x="110020" y="426720"/>
                  </a:lnTo>
                  <a:lnTo>
                    <a:pt x="105941" y="421640"/>
                  </a:lnTo>
                  <a:close/>
                </a:path>
                <a:path w="469900" h="541019">
                  <a:moveTo>
                    <a:pt x="429018" y="171450"/>
                  </a:moveTo>
                  <a:lnTo>
                    <a:pt x="381278" y="171450"/>
                  </a:lnTo>
                  <a:lnTo>
                    <a:pt x="383966" y="175260"/>
                  </a:lnTo>
                  <a:lnTo>
                    <a:pt x="385911" y="177800"/>
                  </a:lnTo>
                  <a:lnTo>
                    <a:pt x="388886" y="181610"/>
                  </a:lnTo>
                  <a:lnTo>
                    <a:pt x="394690" y="189229"/>
                  </a:lnTo>
                  <a:lnTo>
                    <a:pt x="400072" y="196850"/>
                  </a:lnTo>
                  <a:lnTo>
                    <a:pt x="405033" y="205740"/>
                  </a:lnTo>
                  <a:lnTo>
                    <a:pt x="409574" y="213360"/>
                  </a:lnTo>
                  <a:lnTo>
                    <a:pt x="411130" y="217170"/>
                  </a:lnTo>
                  <a:lnTo>
                    <a:pt x="413376" y="222250"/>
                  </a:lnTo>
                  <a:lnTo>
                    <a:pt x="413340" y="220979"/>
                  </a:lnTo>
                  <a:lnTo>
                    <a:pt x="454837" y="220979"/>
                  </a:lnTo>
                  <a:lnTo>
                    <a:pt x="451720" y="213360"/>
                  </a:lnTo>
                  <a:lnTo>
                    <a:pt x="446414" y="200660"/>
                  </a:lnTo>
                  <a:lnTo>
                    <a:pt x="440554" y="189229"/>
                  </a:lnTo>
                  <a:lnTo>
                    <a:pt x="429018" y="171450"/>
                  </a:lnTo>
                  <a:close/>
                </a:path>
                <a:path w="469900" h="541019">
                  <a:moveTo>
                    <a:pt x="118268" y="171450"/>
                  </a:moveTo>
                  <a:lnTo>
                    <a:pt x="88128" y="171450"/>
                  </a:lnTo>
                  <a:lnTo>
                    <a:pt x="91191" y="175260"/>
                  </a:lnTo>
                  <a:lnTo>
                    <a:pt x="94053" y="177800"/>
                  </a:lnTo>
                  <a:lnTo>
                    <a:pt x="98396" y="182879"/>
                  </a:lnTo>
                  <a:lnTo>
                    <a:pt x="99225" y="182879"/>
                  </a:lnTo>
                  <a:lnTo>
                    <a:pt x="102816" y="186690"/>
                  </a:lnTo>
                  <a:lnTo>
                    <a:pt x="106191" y="185420"/>
                  </a:lnTo>
                  <a:lnTo>
                    <a:pt x="117477" y="173990"/>
                  </a:lnTo>
                  <a:lnTo>
                    <a:pt x="118268" y="171450"/>
                  </a:lnTo>
                  <a:close/>
                </a:path>
                <a:path w="469900" h="541019">
                  <a:moveTo>
                    <a:pt x="363418" y="105410"/>
                  </a:moveTo>
                  <a:lnTo>
                    <a:pt x="246296" y="105410"/>
                  </a:lnTo>
                  <a:lnTo>
                    <a:pt x="279022" y="110490"/>
                  </a:lnTo>
                  <a:lnTo>
                    <a:pt x="309642" y="120650"/>
                  </a:lnTo>
                  <a:lnTo>
                    <a:pt x="338242" y="134620"/>
                  </a:lnTo>
                  <a:lnTo>
                    <a:pt x="364909" y="154940"/>
                  </a:lnTo>
                  <a:lnTo>
                    <a:pt x="364119" y="156210"/>
                  </a:lnTo>
                  <a:lnTo>
                    <a:pt x="365223" y="156210"/>
                  </a:lnTo>
                  <a:lnTo>
                    <a:pt x="355633" y="165100"/>
                  </a:lnTo>
                  <a:lnTo>
                    <a:pt x="354680" y="166370"/>
                  </a:lnTo>
                  <a:lnTo>
                    <a:pt x="352408" y="168910"/>
                  </a:lnTo>
                  <a:lnTo>
                    <a:pt x="351779" y="171450"/>
                  </a:lnTo>
                  <a:lnTo>
                    <a:pt x="351879" y="172720"/>
                  </a:lnTo>
                  <a:lnTo>
                    <a:pt x="352231" y="173990"/>
                  </a:lnTo>
                  <a:lnTo>
                    <a:pt x="353123" y="175260"/>
                  </a:lnTo>
                  <a:lnTo>
                    <a:pt x="356323" y="179070"/>
                  </a:lnTo>
                  <a:lnTo>
                    <a:pt x="358106" y="180340"/>
                  </a:lnTo>
                  <a:lnTo>
                    <a:pt x="363554" y="185420"/>
                  </a:lnTo>
                  <a:lnTo>
                    <a:pt x="367333" y="185420"/>
                  </a:lnTo>
                  <a:lnTo>
                    <a:pt x="372781" y="180340"/>
                  </a:lnTo>
                  <a:lnTo>
                    <a:pt x="377777" y="175260"/>
                  </a:lnTo>
                  <a:lnTo>
                    <a:pt x="381278" y="171450"/>
                  </a:lnTo>
                  <a:lnTo>
                    <a:pt x="429018" y="171450"/>
                  </a:lnTo>
                  <a:lnTo>
                    <a:pt x="417406" y="153670"/>
                  </a:lnTo>
                  <a:lnTo>
                    <a:pt x="434303" y="135890"/>
                  </a:lnTo>
                  <a:lnTo>
                    <a:pt x="457170" y="135890"/>
                  </a:lnTo>
                  <a:lnTo>
                    <a:pt x="460789" y="132079"/>
                  </a:lnTo>
                  <a:lnTo>
                    <a:pt x="460614" y="127000"/>
                  </a:lnTo>
                  <a:lnTo>
                    <a:pt x="391234" y="127000"/>
                  </a:lnTo>
                  <a:lnTo>
                    <a:pt x="377724" y="115570"/>
                  </a:lnTo>
                  <a:lnTo>
                    <a:pt x="363418" y="105410"/>
                  </a:lnTo>
                  <a:close/>
                </a:path>
                <a:path w="469900" h="541019">
                  <a:moveTo>
                    <a:pt x="457170" y="135890"/>
                  </a:moveTo>
                  <a:lnTo>
                    <a:pt x="434303" y="135890"/>
                  </a:lnTo>
                  <a:lnTo>
                    <a:pt x="434592" y="137160"/>
                  </a:lnTo>
                  <a:lnTo>
                    <a:pt x="434980" y="137160"/>
                  </a:lnTo>
                  <a:lnTo>
                    <a:pt x="441508" y="143510"/>
                  </a:lnTo>
                  <a:lnTo>
                    <a:pt x="449931" y="143510"/>
                  </a:lnTo>
                  <a:lnTo>
                    <a:pt x="457170" y="135890"/>
                  </a:lnTo>
                  <a:close/>
                </a:path>
                <a:path w="469900" h="541019">
                  <a:moveTo>
                    <a:pt x="246296" y="105410"/>
                  </a:moveTo>
                  <a:lnTo>
                    <a:pt x="223010" y="105410"/>
                  </a:lnTo>
                  <a:lnTo>
                    <a:pt x="223022" y="125729"/>
                  </a:lnTo>
                  <a:lnTo>
                    <a:pt x="225258" y="128270"/>
                  </a:lnTo>
                  <a:lnTo>
                    <a:pt x="243421" y="128270"/>
                  </a:lnTo>
                  <a:lnTo>
                    <a:pt x="246158" y="125729"/>
                  </a:lnTo>
                  <a:lnTo>
                    <a:pt x="246273" y="120650"/>
                  </a:lnTo>
                  <a:lnTo>
                    <a:pt x="246296" y="105410"/>
                  </a:lnTo>
                  <a:close/>
                </a:path>
                <a:path w="469900" h="541019">
                  <a:moveTo>
                    <a:pt x="416729" y="80010"/>
                  </a:moveTo>
                  <a:lnTo>
                    <a:pt x="408230" y="80010"/>
                  </a:lnTo>
                  <a:lnTo>
                    <a:pt x="397536" y="90170"/>
                  </a:lnTo>
                  <a:lnTo>
                    <a:pt x="397623" y="99060"/>
                  </a:lnTo>
                  <a:lnTo>
                    <a:pt x="404815" y="106679"/>
                  </a:lnTo>
                  <a:lnTo>
                    <a:pt x="406573" y="107950"/>
                  </a:lnTo>
                  <a:lnTo>
                    <a:pt x="408042" y="109220"/>
                  </a:lnTo>
                  <a:lnTo>
                    <a:pt x="391234" y="127000"/>
                  </a:lnTo>
                  <a:lnTo>
                    <a:pt x="460614" y="127000"/>
                  </a:lnTo>
                  <a:lnTo>
                    <a:pt x="460526" y="124460"/>
                  </a:lnTo>
                  <a:lnTo>
                    <a:pt x="438543" y="101600"/>
                  </a:lnTo>
                  <a:lnTo>
                    <a:pt x="430476" y="93979"/>
                  </a:lnTo>
                  <a:lnTo>
                    <a:pt x="416729" y="80010"/>
                  </a:lnTo>
                  <a:close/>
                </a:path>
                <a:path w="469900" h="541019">
                  <a:moveTo>
                    <a:pt x="286853" y="0"/>
                  </a:moveTo>
                  <a:lnTo>
                    <a:pt x="183422" y="0"/>
                  </a:lnTo>
                  <a:lnTo>
                    <a:pt x="178742" y="3810"/>
                  </a:lnTo>
                  <a:lnTo>
                    <a:pt x="174589" y="10160"/>
                  </a:lnTo>
                  <a:lnTo>
                    <a:pt x="173062" y="17779"/>
                  </a:lnTo>
                  <a:lnTo>
                    <a:pt x="174537" y="26670"/>
                  </a:lnTo>
                  <a:lnTo>
                    <a:pt x="178613" y="33020"/>
                  </a:lnTo>
                  <a:lnTo>
                    <a:pt x="184709" y="38100"/>
                  </a:lnTo>
                  <a:lnTo>
                    <a:pt x="192243" y="40640"/>
                  </a:lnTo>
                  <a:lnTo>
                    <a:pt x="273134" y="40640"/>
                  </a:lnTo>
                  <a:lnTo>
                    <a:pt x="283982" y="38100"/>
                  </a:lnTo>
                  <a:lnTo>
                    <a:pt x="291904" y="31750"/>
                  </a:lnTo>
                  <a:lnTo>
                    <a:pt x="295952" y="22860"/>
                  </a:lnTo>
                  <a:lnTo>
                    <a:pt x="295178" y="11429"/>
                  </a:lnTo>
                  <a:lnTo>
                    <a:pt x="291903" y="5079"/>
                  </a:lnTo>
                  <a:lnTo>
                    <a:pt x="286853" y="0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0D0A2284-423A-453D-ABE8-05BA1E8EA346}"/>
                </a:ext>
              </a:extLst>
            </p:cNvPr>
            <p:cNvSpPr txBox="1"/>
            <p:nvPr/>
          </p:nvSpPr>
          <p:spPr>
            <a:xfrm>
              <a:off x="6647655" y="615013"/>
              <a:ext cx="273050" cy="3479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15" algn="ctr">
                <a:lnSpc>
                  <a:spcPts val="1270"/>
                </a:lnSpc>
                <a:spcBef>
                  <a:spcPts val="100"/>
                </a:spcBef>
              </a:pPr>
              <a:r>
                <a:rPr lang="cs-CZ" sz="1200" dirty="0">
                  <a:solidFill>
                    <a:srgbClr val="00A0F0"/>
                  </a:solidFill>
                  <a:cs typeface="Source Sans Pro"/>
                </a:rPr>
                <a:t>10</a:t>
              </a:r>
              <a:endParaRPr sz="1200" dirty="0">
                <a:cs typeface="Source Sans Pro"/>
              </a:endParaRPr>
            </a:p>
            <a:p>
              <a:pPr algn="ctr">
                <a:lnSpc>
                  <a:spcPts val="1270"/>
                </a:lnSpc>
              </a:pPr>
              <a:r>
                <a:rPr sz="1200" dirty="0">
                  <a:solidFill>
                    <a:srgbClr val="00A0F0"/>
                  </a:solidFill>
                  <a:cs typeface="Source Sans Pro"/>
                </a:rPr>
                <a:t>min</a:t>
              </a:r>
              <a:endParaRPr sz="1200" dirty="0">
                <a:cs typeface="Source Sans Pro"/>
              </a:endParaRPr>
            </a:p>
          </p:txBody>
        </p:sp>
      </p:grpSp>
      <p:sp>
        <p:nvSpPr>
          <p:cNvPr id="28" name="object 9">
            <a:extLst>
              <a:ext uri="{FF2B5EF4-FFF2-40B4-BE49-F238E27FC236}">
                <a16:creationId xmlns:a16="http://schemas.microsoft.com/office/drawing/2014/main" id="{611FEB3F-182F-4544-8573-BCCA7373EA7F}"/>
              </a:ext>
            </a:extLst>
          </p:cNvPr>
          <p:cNvSpPr txBox="1"/>
          <p:nvPr/>
        </p:nvSpPr>
        <p:spPr>
          <a:xfrm>
            <a:off x="653256" y="4406045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EVALUATE</a:t>
            </a:r>
            <a:endParaRPr lang="cs-CZ" sz="2800" dirty="0">
              <a:cs typeface="Source Sans Pro Light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1F6944F0-5343-4EF3-8668-78DE07279F3A}"/>
              </a:ext>
            </a:extLst>
          </p:cNvPr>
          <p:cNvSpPr txBox="1"/>
          <p:nvPr/>
        </p:nvSpPr>
        <p:spPr>
          <a:xfrm>
            <a:off x="971550" y="5346700"/>
            <a:ext cx="83646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cs typeface="Source Sans Pro Light"/>
              </a:rPr>
              <a:t>“Magnetic </a:t>
            </a:r>
            <a:r>
              <a:rPr b="0" dirty="0">
                <a:cs typeface="Source Sans Pro Light"/>
              </a:rPr>
              <a:t>Fields”</a:t>
            </a:r>
            <a:endParaRPr dirty="0">
              <a:cs typeface="Source Sans Pro Light"/>
            </a:endParaRPr>
          </a:p>
          <a:p>
            <a:pPr marL="12700">
              <a:lnSpc>
                <a:spcPct val="100000"/>
              </a:lnSpc>
            </a:pPr>
            <a:r>
              <a:rPr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3"/>
              </a:rPr>
              <a:t>www.ck12.org/section/Magnetic-Fields/</a:t>
            </a:r>
            <a:endParaRPr dirty="0">
              <a:cs typeface="Source Sans Pro Light"/>
            </a:endParaRP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9530A329-DC52-480F-A8F9-093F9D3D8CF6}"/>
              </a:ext>
            </a:extLst>
          </p:cNvPr>
          <p:cNvSpPr txBox="1"/>
          <p:nvPr/>
        </p:nvSpPr>
        <p:spPr>
          <a:xfrm>
            <a:off x="3866356" y="9378191"/>
            <a:ext cx="11277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795" algn="ctr">
              <a:lnSpc>
                <a:spcPct val="100000"/>
              </a:lnSpc>
              <a:spcBef>
                <a:spcPts val="100"/>
              </a:spcBef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Select content for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this lesson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plan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was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derived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from Nirenberg,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I. (2016) </a:t>
            </a:r>
            <a:r>
              <a:rPr sz="1600" b="0" i="1" spc="-5" dirty="0">
                <a:solidFill>
                  <a:srgbClr val="231F20"/>
                </a:solidFill>
                <a:cs typeface="Source Sans Pro Light"/>
              </a:rPr>
              <a:t>CK-12 </a:t>
            </a:r>
            <a:r>
              <a:rPr sz="1600" b="0" i="1" dirty="0">
                <a:solidFill>
                  <a:srgbClr val="231F20"/>
                </a:solidFill>
                <a:cs typeface="Source Sans Pro Light"/>
              </a:rPr>
              <a:t>Physics - </a:t>
            </a:r>
            <a:r>
              <a:rPr sz="1600" b="0" i="1" spc="-5" dirty="0">
                <a:solidFill>
                  <a:srgbClr val="231F20"/>
                </a:solidFill>
                <a:cs typeface="Source Sans Pro Light"/>
              </a:rPr>
              <a:t>Intermediate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.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Palo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Alto,</a:t>
            </a:r>
            <a:r>
              <a:rPr sz="1600" b="0" spc="12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CA:</a:t>
            </a:r>
            <a:endParaRPr sz="1600" dirty="0">
              <a:cs typeface="Source Sans Pro Light"/>
            </a:endParaRPr>
          </a:p>
          <a:p>
            <a:pPr marL="12065" marR="5080" algn="ctr">
              <a:lnSpc>
                <a:spcPct val="100000"/>
              </a:lnSpc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CK-12 Foundation. </a:t>
            </a:r>
            <a:r>
              <a:rPr sz="1600" b="0" spc="-15" dirty="0">
                <a:solidFill>
                  <a:srgbClr val="231F20"/>
                </a:solidFill>
                <a:cs typeface="Source Sans Pro Light"/>
              </a:rPr>
              <a:t>Except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as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otherwise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noted, all cK-12 content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(including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cK-12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curriculum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material)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is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made available  to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users in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accordance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with the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Creative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Commons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Attribution-Non-Commercial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3.0 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Unported (CC </a:t>
            </a:r>
            <a:r>
              <a:rPr sz="1600" b="0" spc="-10" dirty="0">
                <a:solidFill>
                  <a:srgbClr val="231F20"/>
                </a:solidFill>
                <a:cs typeface="Source Sans Pro Light"/>
              </a:rPr>
              <a:t>BY-NV</a:t>
            </a:r>
            <a:r>
              <a:rPr sz="1600" b="0" spc="75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dirty="0">
                <a:solidFill>
                  <a:srgbClr val="231F20"/>
                </a:solidFill>
                <a:cs typeface="Source Sans Pro Light"/>
              </a:rPr>
              <a:t>3.0)</a:t>
            </a:r>
            <a:endParaRPr sz="1600" dirty="0">
              <a:cs typeface="Source Sans Pro Light"/>
            </a:endParaRPr>
          </a:p>
          <a:p>
            <a:pPr algn="ctr">
              <a:lnSpc>
                <a:spcPct val="100000"/>
              </a:lnSpc>
            </a:pP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License (</a:t>
            </a:r>
            <a:r>
              <a:rPr sz="1600"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4"/>
              </a:rPr>
              <a:t>http://creativecommons.org/licenses/by-nc/3.0/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).</a:t>
            </a:r>
            <a:r>
              <a:rPr sz="1600" b="0" spc="10" dirty="0">
                <a:solidFill>
                  <a:srgbClr val="231F20"/>
                </a:solidFill>
                <a:cs typeface="Source Sans Pro Light"/>
              </a:rPr>
              <a:t> </a:t>
            </a:r>
            <a:r>
              <a:rPr sz="1600" b="0" u="sng" spc="-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cs typeface="Source Sans Pro Light"/>
                <a:hlinkClick r:id="rId5"/>
              </a:rPr>
              <a:t>http://www.ck12.org/saythanks</a:t>
            </a:r>
            <a:r>
              <a:rPr sz="1600" b="0" spc="-5" dirty="0">
                <a:solidFill>
                  <a:srgbClr val="231F20"/>
                </a:solidFill>
                <a:cs typeface="Source Sans Pro Light"/>
              </a:rPr>
              <a:t>.</a:t>
            </a:r>
            <a:endParaRPr sz="1600" dirty="0">
              <a:cs typeface="Source Sans Pro Ligh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8C0962-550F-4FF3-80BC-1E324B1186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016" y="8601670"/>
            <a:ext cx="175437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EB4FCE-A94B-42A0-A443-3E823242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6" y="-15767"/>
            <a:ext cx="19038519" cy="10709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96977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alibri"/>
                <a:cs typeface="Calibri"/>
              </a:rPr>
              <a:t>Thanks for using Lifeliqe's lesson plan!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Excite your students in learning science with 1,000+ more 3D models and lesson plans at </a:t>
            </a:r>
            <a:r>
              <a:rPr lang="en-US" sz="2800" b="1" dirty="0">
                <a:solidFill>
                  <a:schemeClr val="bg1"/>
                </a:solidFill>
                <a:latin typeface="Calibri"/>
                <a:cs typeface="Calibri"/>
                <a:hlinkClick r:id="rId3" invalidUrl="http://"/>
              </a:rPr>
              <a:t>online.lifeliqe.com</a:t>
            </a:r>
            <a:br>
              <a:rPr lang="en-US" sz="2800" b="1" dirty="0">
                <a:solidFill>
                  <a:schemeClr val="bg1"/>
                </a:solidFill>
                <a:latin typeface="Calibri"/>
                <a:cs typeface="Calibri"/>
                <a:hlinkClick r:id="rId4" invalidUrl="http://"/>
              </a:rPr>
            </a:br>
            <a:endParaRPr lang="cs-CZ" sz="2800" dirty="0">
              <a:solidFill>
                <a:schemeClr val="bg1"/>
              </a:solidFill>
              <a:latin typeface="Source Sans Pro" panose="020B05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netic Fields - by Lifeliqe autor Michael Carter.pptx" id="{1CD8B0ED-503E-4F9D-BE1F-EA91A594AAD6}" vid="{DDA4976A-1FAE-4427-8059-0A415774D0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Magnetism Magnetic Fields</Template>
  <TotalTime>1310</TotalTime>
  <Words>1215</Words>
  <Application>Microsoft Office PowerPoint</Application>
  <PresentationFormat>Custom</PresentationFormat>
  <Paragraphs>125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Edwards</dc:creator>
  <cp:lastModifiedBy>Jonathan Edwards</cp:lastModifiedBy>
  <cp:revision>3</cp:revision>
  <dcterms:created xsi:type="dcterms:W3CDTF">2020-10-09T22:10:35Z</dcterms:created>
  <dcterms:modified xsi:type="dcterms:W3CDTF">2020-10-10T20:01:07Z</dcterms:modified>
</cp:coreProperties>
</file>